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4" r:id="rId16"/>
    <p:sldId id="275" r:id="rId17"/>
    <p:sldId id="272" r:id="rId18"/>
    <p:sldId id="276" r:id="rId19"/>
    <p:sldId id="273" r:id="rId20"/>
    <p:sldId id="277" r:id="rId21"/>
    <p:sldId id="279" r:id="rId22"/>
    <p:sldId id="278" r:id="rId23"/>
    <p:sldId id="280" r:id="rId24"/>
    <p:sldId id="281" r:id="rId25"/>
    <p:sldId id="282" r:id="rId26"/>
    <p:sldId id="283" r:id="rId27"/>
    <p:sldId id="284" r:id="rId28"/>
    <p:sldId id="285" r:id="rId29"/>
    <p:sldId id="286" r:id="rId30"/>
    <p:sldId id="288" r:id="rId31"/>
    <p:sldId id="289" r:id="rId32"/>
    <p:sldId id="287" r:id="rId33"/>
    <p:sldId id="290" r:id="rId34"/>
    <p:sldId id="291" r:id="rId35"/>
    <p:sldId id="292" r:id="rId36"/>
    <p:sldId id="293" r:id="rId37"/>
    <p:sldId id="294" r:id="rId38"/>
    <p:sldId id="295" r:id="rId39"/>
    <p:sldId id="317" r:id="rId40"/>
    <p:sldId id="296" r:id="rId41"/>
    <p:sldId id="297" r:id="rId42"/>
    <p:sldId id="298" r:id="rId43"/>
    <p:sldId id="300" r:id="rId44"/>
    <p:sldId id="299" r:id="rId45"/>
    <p:sldId id="308" r:id="rId46"/>
    <p:sldId id="301" r:id="rId47"/>
    <p:sldId id="309" r:id="rId48"/>
    <p:sldId id="304" r:id="rId49"/>
    <p:sldId id="310" r:id="rId50"/>
    <p:sldId id="303" r:id="rId51"/>
    <p:sldId id="311" r:id="rId52"/>
    <p:sldId id="312" r:id="rId53"/>
    <p:sldId id="313" r:id="rId54"/>
    <p:sldId id="314" r:id="rId55"/>
    <p:sldId id="315" r:id="rId56"/>
    <p:sldId id="316" r:id="rId57"/>
    <p:sldId id="305" r:id="rId58"/>
    <p:sldId id="30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M Bush" initials="HMB" lastIdx="16" clrIdx="0"/>
  <p:cmAuthor id="1" name="va.gupta" initials="AQ" lastIdx="4" clrIdx="1"/>
  <p:cmAuthor id="2" name="sh.sanjeev" initials="s" lastIdx="1" clrIdx="2"/>
  <p:cmAuthor id="3" name="MPS" initials="MP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1" autoAdjust="0"/>
    <p:restoredTop sz="81834" autoAdjust="0"/>
  </p:normalViewPr>
  <p:slideViewPr>
    <p:cSldViewPr>
      <p:cViewPr varScale="1">
        <p:scale>
          <a:sx n="89" d="100"/>
          <a:sy n="89" d="100"/>
        </p:scale>
        <p:origin x="12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5910854063596"/>
          <c:y val="5.1131812263624406E-2"/>
          <c:w val="0.8427571469106907"/>
          <c:h val="0.65496744993490008"/>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Very Active</c:v>
                </c:pt>
                <c:pt idx="1">
                  <c:v>Moderately Active</c:v>
                </c:pt>
                <c:pt idx="2">
                  <c:v>Somewhat Sedentary</c:v>
                </c:pt>
                <c:pt idx="3">
                  <c:v>Very Sedentary</c:v>
                </c:pt>
              </c:strCache>
            </c:strRef>
          </c:cat>
          <c:val>
            <c:numRef>
              <c:f>Sheet1!$B$2:$B$5</c:f>
              <c:numCache>
                <c:formatCode>0.00</c:formatCode>
                <c:ptCount val="4"/>
                <c:pt idx="0">
                  <c:v>0.13</c:v>
                </c:pt>
                <c:pt idx="1">
                  <c:v>0.17</c:v>
                </c:pt>
                <c:pt idx="2">
                  <c:v>0.41000000000000031</c:v>
                </c:pt>
                <c:pt idx="3">
                  <c:v>0.29000000000000031</c:v>
                </c:pt>
              </c:numCache>
            </c:numRef>
          </c:val>
        </c:ser>
        <c:dLbls>
          <c:showLegendKey val="0"/>
          <c:showVal val="0"/>
          <c:showCatName val="0"/>
          <c:showSerName val="0"/>
          <c:showPercent val="0"/>
          <c:showBubbleSize val="0"/>
        </c:dLbls>
        <c:gapWidth val="150"/>
        <c:axId val="-1897116096"/>
        <c:axId val="-1897119904"/>
      </c:barChart>
      <c:catAx>
        <c:axId val="-1897116096"/>
        <c:scaling>
          <c:orientation val="minMax"/>
        </c:scaling>
        <c:delete val="0"/>
        <c:axPos val="b"/>
        <c:numFmt formatCode="General" sourceLinked="0"/>
        <c:majorTickMark val="out"/>
        <c:minorTickMark val="none"/>
        <c:tickLblPos val="nextTo"/>
        <c:crossAx val="-1897119904"/>
        <c:crosses val="autoZero"/>
        <c:auto val="1"/>
        <c:lblAlgn val="ctr"/>
        <c:lblOffset val="100"/>
        <c:noMultiLvlLbl val="0"/>
      </c:catAx>
      <c:valAx>
        <c:axId val="-1897119904"/>
        <c:scaling>
          <c:orientation val="minMax"/>
        </c:scaling>
        <c:delete val="0"/>
        <c:axPos val="l"/>
        <c:numFmt formatCode="0.00" sourceLinked="1"/>
        <c:majorTickMark val="out"/>
        <c:minorTickMark val="none"/>
        <c:tickLblPos val="nextTo"/>
        <c:crossAx val="-1897116096"/>
        <c:crosses val="autoZero"/>
        <c:crossBetween val="between"/>
      </c:valAx>
    </c:plotArea>
    <c:plotVisOnly val="1"/>
    <c:dispBlanksAs val="gap"/>
    <c:showDLblsOverMax val="0"/>
  </c:chart>
  <c:spPr>
    <a:solidFill>
      <a:schemeClr val="bg1"/>
    </a:solidFill>
    <a:ln w="12700">
      <a:solidFill>
        <a:schemeClr val="tx1"/>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5F051-F71E-4B1C-B6F3-ED43D9B66D52}" type="datetimeFigureOut">
              <a:rPr lang="en-US" smtClean="0"/>
              <a:pPr/>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7CA2F-9E4D-4DD2-83C2-9AF1E3E99D08}" type="slidenum">
              <a:rPr lang="en-US" smtClean="0"/>
              <a:pPr/>
              <a:t>‹#›</a:t>
            </a:fld>
            <a:endParaRPr lang="en-US"/>
          </a:p>
        </p:txBody>
      </p:sp>
    </p:spTree>
    <p:extLst>
      <p:ext uri="{BB962C8B-B14F-4D97-AF65-F5344CB8AC3E}">
        <p14:creationId xmlns:p14="http://schemas.microsoft.com/office/powerpoint/2010/main" val="330118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1</a:t>
            </a:fld>
            <a:endParaRPr lang="en-US"/>
          </a:p>
        </p:txBody>
      </p:sp>
    </p:spTree>
    <p:extLst>
      <p:ext uri="{BB962C8B-B14F-4D97-AF65-F5344CB8AC3E}">
        <p14:creationId xmlns:p14="http://schemas.microsoft.com/office/powerpoint/2010/main" val="219958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 note: It may be helpful</a:t>
            </a:r>
            <a:r>
              <a:rPr lang="en-US" baseline="0" dirty="0" smtClean="0"/>
              <a:t> to begin this slide by asking students to provide examples of research questions they are interested in. Have the students notice that some are broadly defined and some are very specific. As an active learning opportunity have the students translate their research questions into testable statements (hypotheses).</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5</a:t>
            </a:fld>
            <a:endParaRPr lang="en-US"/>
          </a:p>
        </p:txBody>
      </p:sp>
    </p:spTree>
    <p:extLst>
      <p:ext uri="{BB962C8B-B14F-4D97-AF65-F5344CB8AC3E}">
        <p14:creationId xmlns:p14="http://schemas.microsoft.com/office/powerpoint/2010/main" val="257770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6</a:t>
            </a:fld>
            <a:endParaRPr lang="en-US"/>
          </a:p>
        </p:txBody>
      </p:sp>
    </p:spTree>
    <p:extLst>
      <p:ext uri="{BB962C8B-B14F-4D97-AF65-F5344CB8AC3E}">
        <p14:creationId xmlns:p14="http://schemas.microsoft.com/office/powerpoint/2010/main" val="415740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 note. This is the example that will be used throughout the chapter and the presentation.</a:t>
            </a:r>
            <a:r>
              <a:rPr lang="en-US" baseline="0" dirty="0" smtClean="0"/>
              <a:t> It can be used to bring students back to the research question and the purpose of the statistical methods being discussed.</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8</a:t>
            </a:fld>
            <a:endParaRPr lang="en-US"/>
          </a:p>
        </p:txBody>
      </p:sp>
    </p:spTree>
    <p:extLst>
      <p:ext uri="{BB962C8B-B14F-4D97-AF65-F5344CB8AC3E}">
        <p14:creationId xmlns:p14="http://schemas.microsoft.com/office/powerpoint/2010/main" val="426924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Instructors: It is helpful</a:t>
            </a:r>
            <a:r>
              <a:rPr lang="en-US" baseline="0" dirty="0" smtClean="0"/>
              <a:t> to demonstrate random number generators in class. Several options exist using Excel, SAS, R, and even on-line applets.</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17</a:t>
            </a:fld>
            <a:endParaRPr lang="en-US"/>
          </a:p>
        </p:txBody>
      </p:sp>
    </p:spTree>
    <p:extLst>
      <p:ext uri="{BB962C8B-B14F-4D97-AF65-F5344CB8AC3E}">
        <p14:creationId xmlns:p14="http://schemas.microsoft.com/office/powerpoint/2010/main" val="78848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 note:</a:t>
            </a:r>
            <a:r>
              <a:rPr lang="en-US" baseline="0" dirty="0" smtClean="0"/>
              <a:t> Students should be able to determine the type of study design used in the PHA. As an active learning opportunity, have the students considered the pros and cons of implementing each of these designs to study childhood obesity. What do they think is the best (and most feasible) approach?</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22</a:t>
            </a:fld>
            <a:endParaRPr lang="en-US"/>
          </a:p>
        </p:txBody>
      </p:sp>
    </p:spTree>
    <p:extLst>
      <p:ext uri="{BB962C8B-B14F-4D97-AF65-F5344CB8AC3E}">
        <p14:creationId xmlns:p14="http://schemas.microsoft.com/office/powerpoint/2010/main" val="364155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28</a:t>
            </a:fld>
            <a:endParaRPr lang="en-US"/>
          </a:p>
        </p:txBody>
      </p:sp>
    </p:spTree>
    <p:extLst>
      <p:ext uri="{BB962C8B-B14F-4D97-AF65-F5344CB8AC3E}">
        <p14:creationId xmlns:p14="http://schemas.microsoft.com/office/powerpoint/2010/main" val="196852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Teaching</a:t>
            </a:r>
            <a:r>
              <a:rPr lang="en-US" baseline="0" dirty="0" smtClean="0"/>
              <a:t> note: I like to give students a visual example of why point estimates are problematic. I draw a point on the board and have an object that is the same size. I ask the students to tell me if they think they will be able to hit the point on the board with an object that is the same size. It is pretty tough to do (if they say they can hit, I let them try</a:t>
            </a:r>
            <a:r>
              <a:rPr lang="en-US" sz="1200" kern="1200" dirty="0" smtClean="0">
                <a:solidFill>
                  <a:schemeClr val="tx1"/>
                </a:solidFill>
                <a:latin typeface="+mn-lt"/>
                <a:ea typeface="+mn-ea"/>
                <a:cs typeface="+mn-cs"/>
              </a:rPr>
              <a:t>—</a:t>
            </a:r>
            <a:r>
              <a:rPr lang="en-US" baseline="0" dirty="0" smtClean="0"/>
              <a:t>no one has hit that dead on). Then I ask the students if they threw something larger, could they hit the point. I ask them to consider tossing the chair or the desk. They all agree that their chances are much better with using something larger. This is the idea behind confidence intervals.</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47</a:t>
            </a:fld>
            <a:endParaRPr lang="en-US"/>
          </a:p>
        </p:txBody>
      </p:sp>
    </p:spTree>
    <p:extLst>
      <p:ext uri="{BB962C8B-B14F-4D97-AF65-F5344CB8AC3E}">
        <p14:creationId xmlns:p14="http://schemas.microsoft.com/office/powerpoint/2010/main" val="31867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as the sample size increases, the precision in the estimates also increases, which makes the sampling distributions skinnier. It makes it easier to discern between the two distributions. </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58</a:t>
            </a:fld>
            <a:endParaRPr lang="en-US"/>
          </a:p>
        </p:txBody>
      </p:sp>
    </p:spTree>
    <p:extLst>
      <p:ext uri="{BB962C8B-B14F-4D97-AF65-F5344CB8AC3E}">
        <p14:creationId xmlns:p14="http://schemas.microsoft.com/office/powerpoint/2010/main" val="63792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0CA8C99-0554-498D-A649-36432DA59E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48220F-7AC2-4AF2-A17F-B1EEC6F09B68}" type="datetimeFigureOut">
              <a:rPr lang="en-US" smtClean="0"/>
              <a:pPr/>
              <a:t>8/17/2015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DDEA55-4383-45E0-AA21-F71278495B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co_art_lighter-.jpg"/>
          <p:cNvPicPr>
            <a:picLocks noChangeAspect="1"/>
          </p:cNvPicPr>
          <p:nvPr userDrawn="1"/>
        </p:nvPicPr>
        <p:blipFill>
          <a:blip r:embed="rId14" cstate="print"/>
          <a:stretch>
            <a:fillRect/>
          </a:stretch>
        </p:blipFill>
        <p:spPr>
          <a:xfrm>
            <a:off x="0" y="0"/>
            <a:ext cx="9144000" cy="6172200"/>
          </a:xfrm>
          <a:prstGeom prst="rect">
            <a:avLst/>
          </a:prstGeom>
        </p:spPr>
      </p:pic>
      <p:pic>
        <p:nvPicPr>
          <p:cNvPr id="8" name="Picture 7" descr="Delmar_Logo_CMYK_JPG.jpg"/>
          <p:cNvPicPr>
            <a:picLocks noChangeAspect="1"/>
          </p:cNvPicPr>
          <p:nvPr userDrawn="1"/>
        </p:nvPicPr>
        <p:blipFill>
          <a:blip r:embed="rId15" cstate="print"/>
          <a:srcRect t="16485" b="20879"/>
          <a:stretch>
            <a:fillRect/>
          </a:stretch>
        </p:blipFill>
        <p:spPr>
          <a:xfrm>
            <a:off x="228600" y="6324600"/>
            <a:ext cx="1295400" cy="457200"/>
          </a:xfrm>
          <a:prstGeom prst="rect">
            <a:avLst/>
          </a:prstGeom>
        </p:spPr>
      </p:pic>
      <p:sp>
        <p:nvSpPr>
          <p:cNvPr id="9" name="Rectangle 8"/>
          <p:cNvSpPr/>
          <p:nvPr userDrawn="1"/>
        </p:nvSpPr>
        <p:spPr>
          <a:xfrm>
            <a:off x="7086600" y="6474551"/>
            <a:ext cx="1997535" cy="276999"/>
          </a:xfrm>
          <a:prstGeom prst="rect">
            <a:avLst/>
          </a:prstGeom>
        </p:spPr>
        <p:txBody>
          <a:bodyPr wrap="none">
            <a:spAutoFit/>
          </a:bodyPr>
          <a:lstStyle/>
          <a:p>
            <a:r>
              <a:rPr lang="en-US" sz="1200" dirty="0" smtClean="0">
                <a:solidFill>
                  <a:schemeClr val="bg1">
                    <a:lumMod val="50000"/>
                  </a:schemeClr>
                </a:solidFill>
              </a:rPr>
              <a:t>Biostatistics/Heather M Bush</a:t>
            </a:r>
            <a:endParaRPr lang="en-US" sz="1200" dirty="0">
              <a:solidFill>
                <a:schemeClr val="bg1">
                  <a:lumMod val="50000"/>
                </a:schemeClr>
              </a:solidFill>
            </a:endParaRPr>
          </a:p>
        </p:txBody>
      </p:sp>
      <p:sp>
        <p:nvSpPr>
          <p:cNvPr id="11" name="TextBox 10"/>
          <p:cNvSpPr txBox="1"/>
          <p:nvPr userDrawn="1"/>
        </p:nvSpPr>
        <p:spPr>
          <a:xfrm>
            <a:off x="1295400" y="6477000"/>
            <a:ext cx="5791200" cy="200055"/>
          </a:xfrm>
          <a:prstGeom prst="rect">
            <a:avLst/>
          </a:prstGeom>
          <a:solidFill>
            <a:schemeClr val="bg1"/>
          </a:solidFill>
        </p:spPr>
        <p:txBody>
          <a:bodyPr wrap="square">
            <a:spAutoFit/>
          </a:bodyPr>
          <a:lstStyle/>
          <a:p>
            <a:pPr>
              <a:defRPr/>
            </a:pPr>
            <a:r>
              <a:rPr lang="en-US" sz="700" dirty="0">
                <a:solidFill>
                  <a:schemeClr val="tx1">
                    <a:lumMod val="50000"/>
                    <a:lumOff val="50000"/>
                  </a:schemeClr>
                </a:solidFill>
                <a:ea typeface="+mn-ea"/>
              </a:rPr>
              <a:t>© 2012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25112"/>
            <a:ext cx="7772400" cy="1470025"/>
          </a:xfrm>
        </p:spPr>
        <p:txBody>
          <a:bodyPr/>
          <a:lstStyle/>
          <a:p>
            <a:r>
              <a:rPr lang="en-US" dirty="0" smtClean="0"/>
              <a:t>Chapter 1</a:t>
            </a:r>
            <a:endParaRPr lang="en-US" dirty="0"/>
          </a:p>
        </p:txBody>
      </p:sp>
      <p:sp>
        <p:nvSpPr>
          <p:cNvPr id="3" name="Subtitle 2"/>
          <p:cNvSpPr>
            <a:spLocks noGrp="1"/>
          </p:cNvSpPr>
          <p:nvPr>
            <p:ph type="subTitle" idx="1"/>
          </p:nvPr>
        </p:nvSpPr>
        <p:spPr>
          <a:xfrm>
            <a:off x="0" y="5486400"/>
            <a:ext cx="9144000" cy="685800"/>
          </a:xfrm>
        </p:spPr>
        <p:txBody>
          <a:bodyPr/>
          <a:lstStyle/>
          <a:p>
            <a:r>
              <a:rPr lang="en-US" dirty="0" smtClean="0"/>
              <a:t>An Overview of Statistical Concepts</a:t>
            </a:r>
            <a:endParaRPr lang="en-US" dirty="0"/>
          </a:p>
        </p:txBody>
      </p:sp>
      <p:pic>
        <p:nvPicPr>
          <p:cNvPr id="4" name="Picture 3" descr="cover 9781111035143-.jpg"/>
          <p:cNvPicPr>
            <a:picLocks noChangeAspect="1"/>
          </p:cNvPicPr>
          <p:nvPr/>
        </p:nvPicPr>
        <p:blipFill>
          <a:blip r:embed="rId3" cstate="print"/>
          <a:stretch>
            <a:fillRect/>
          </a:stretch>
        </p:blipFill>
        <p:spPr>
          <a:xfrm>
            <a:off x="0" y="1"/>
            <a:ext cx="9144000" cy="4389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or What?</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cs typeface="Times New Roman" pitchFamily="18" charset="0"/>
              </a:rPr>
              <a:t>The subjects of interest in a research question are </a:t>
            </a:r>
          </a:p>
          <a:p>
            <a:pPr lvl="1">
              <a:buNone/>
            </a:pPr>
            <a:r>
              <a:rPr lang="en-US" sz="2300" dirty="0" smtClean="0">
                <a:cs typeface="Times New Roman" pitchFamily="18" charset="0"/>
              </a:rPr>
              <a:t>Children</a:t>
            </a:r>
          </a:p>
          <a:p>
            <a:pPr lvl="1">
              <a:buNone/>
            </a:pPr>
            <a:r>
              <a:rPr lang="en-US" sz="2300" dirty="0" smtClean="0">
                <a:cs typeface="Times New Roman" pitchFamily="18" charset="0"/>
              </a:rPr>
              <a:t>Extracted teeth</a:t>
            </a:r>
          </a:p>
          <a:p>
            <a:pPr lvl="1">
              <a:buNone/>
            </a:pPr>
            <a:r>
              <a:rPr lang="en-US" sz="2300" dirty="0" smtClean="0">
                <a:cs typeface="Times New Roman" pitchFamily="18" charset="0"/>
              </a:rPr>
              <a:t>Water </a:t>
            </a:r>
            <a:r>
              <a:rPr lang="en-US" sz="2300" dirty="0">
                <a:cs typeface="Times New Roman" pitchFamily="18" charset="0"/>
              </a:rPr>
              <a:t>sources exposed to </a:t>
            </a:r>
            <a:r>
              <a:rPr lang="en-US" sz="2300" dirty="0" smtClean="0">
                <a:cs typeface="Times New Roman" pitchFamily="18" charset="0"/>
              </a:rPr>
              <a:t>bacteria</a:t>
            </a:r>
          </a:p>
          <a:p>
            <a:pPr lvl="1">
              <a:buNone/>
            </a:pPr>
            <a:r>
              <a:rPr lang="en-US" sz="2300" dirty="0">
                <a:cs typeface="Times New Roman" pitchFamily="18" charset="0"/>
              </a:rPr>
              <a:t>C</a:t>
            </a:r>
            <a:r>
              <a:rPr lang="en-US" sz="2300" dirty="0" smtClean="0">
                <a:cs typeface="Times New Roman" pitchFamily="18" charset="0"/>
              </a:rPr>
              <a:t>ell cultures</a:t>
            </a:r>
          </a:p>
          <a:p>
            <a:pPr lvl="1">
              <a:buNone/>
            </a:pPr>
            <a:r>
              <a:rPr lang="en-US" sz="2300" dirty="0">
                <a:cs typeface="Times New Roman" pitchFamily="18" charset="0"/>
              </a:rPr>
              <a:t>H</a:t>
            </a:r>
            <a:r>
              <a:rPr lang="en-US" sz="2300" dirty="0" smtClean="0">
                <a:cs typeface="Times New Roman" pitchFamily="18" charset="0"/>
              </a:rPr>
              <a:t>ouseholds </a:t>
            </a:r>
            <a:r>
              <a:rPr lang="en-US" sz="2300" dirty="0">
                <a:cs typeface="Times New Roman" pitchFamily="18" charset="0"/>
              </a:rPr>
              <a:t>in the </a:t>
            </a:r>
            <a:r>
              <a:rPr lang="en-US" sz="2300" dirty="0" smtClean="0">
                <a:cs typeface="Times New Roman" pitchFamily="18" charset="0"/>
              </a:rPr>
              <a:t>tropics</a:t>
            </a:r>
          </a:p>
          <a:p>
            <a:pPr lvl="1">
              <a:buNone/>
            </a:pPr>
            <a:r>
              <a:rPr lang="en-US" sz="2300" dirty="0" smtClean="0">
                <a:cs typeface="Times New Roman" pitchFamily="18" charset="0"/>
              </a:rPr>
              <a:t>Women </a:t>
            </a:r>
            <a:r>
              <a:rPr lang="en-US" sz="2300" dirty="0">
                <a:cs typeface="Times New Roman" pitchFamily="18" charset="0"/>
              </a:rPr>
              <a:t>with </a:t>
            </a:r>
            <a:r>
              <a:rPr lang="en-US" sz="2300" dirty="0" smtClean="0">
                <a:cs typeface="Times New Roman" pitchFamily="18" charset="0"/>
              </a:rPr>
              <a:t>osteoporosis</a:t>
            </a:r>
          </a:p>
          <a:p>
            <a:pPr lvl="1">
              <a:buNone/>
            </a:pPr>
            <a:r>
              <a:rPr lang="en-US" sz="2300" dirty="0" smtClean="0">
                <a:cs typeface="Times New Roman" pitchFamily="18" charset="0"/>
              </a:rPr>
              <a:t>Student athletes</a:t>
            </a:r>
          </a:p>
          <a:p>
            <a:pPr lvl="1">
              <a:buNone/>
            </a:pPr>
            <a:r>
              <a:rPr lang="en-US" sz="2300" dirty="0">
                <a:cs typeface="Times New Roman" pitchFamily="18" charset="0"/>
              </a:rPr>
              <a:t>H</a:t>
            </a:r>
            <a:r>
              <a:rPr lang="en-US" sz="2300" dirty="0" smtClean="0">
                <a:cs typeface="Times New Roman" pitchFamily="18" charset="0"/>
              </a:rPr>
              <a:t>omeless teenagers</a:t>
            </a:r>
          </a:p>
          <a:p>
            <a:r>
              <a:rPr lang="en-US" dirty="0" smtClean="0">
                <a:cs typeface="Times New Roman" pitchFamily="18" charset="0"/>
              </a:rPr>
              <a:t>In our research question about childhood obesity, who or what are the subjects of interest?</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The population is </a:t>
            </a:r>
            <a:r>
              <a:rPr lang="en-US" i="1" dirty="0" smtClean="0">
                <a:cs typeface="Times New Roman" pitchFamily="18" charset="0"/>
              </a:rPr>
              <a:t>all</a:t>
            </a:r>
            <a:r>
              <a:rPr lang="en-US" dirty="0" smtClean="0">
                <a:cs typeface="Times New Roman" pitchFamily="18" charset="0"/>
              </a:rPr>
              <a:t> the subjects of interest.</a:t>
            </a:r>
          </a:p>
          <a:p>
            <a:r>
              <a:rPr lang="en-US" i="1" dirty="0" smtClean="0">
                <a:cs typeface="Times New Roman" pitchFamily="18" charset="0"/>
              </a:rPr>
              <a:t>What is the population for the study on childhood obesity?</a:t>
            </a:r>
          </a:p>
          <a:p>
            <a:pPr lvl="1">
              <a:buNone/>
            </a:pPr>
            <a:r>
              <a:rPr lang="en-US" dirty="0" smtClean="0">
                <a:cs typeface="Times New Roman" pitchFamily="18" charset="0"/>
              </a:rPr>
              <a:t>How is it defined?</a:t>
            </a:r>
          </a:p>
          <a:p>
            <a:pPr lvl="1">
              <a:buNone/>
            </a:pPr>
            <a:r>
              <a:rPr lang="en-US" dirty="0" smtClean="0">
                <a:cs typeface="Times New Roman" pitchFamily="18" charset="0"/>
              </a:rPr>
              <a:t>Is it clear who the subjects are?</a:t>
            </a:r>
          </a:p>
          <a:p>
            <a:pPr lvl="1">
              <a:buNone/>
            </a:pPr>
            <a:r>
              <a:rPr lang="en-US" dirty="0" smtClean="0">
                <a:cs typeface="Times New Roman" pitchFamily="18" charset="0"/>
              </a:rPr>
              <a:t>Is this a reasonable population given the research question?</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Collecting Data on the Population</a:t>
            </a:r>
            <a:endParaRPr lang="en-US" dirty="0"/>
          </a:p>
        </p:txBody>
      </p:sp>
      <p:sp>
        <p:nvSpPr>
          <p:cNvPr id="3" name="Content Placeholder 2"/>
          <p:cNvSpPr>
            <a:spLocks noGrp="1"/>
          </p:cNvSpPr>
          <p:nvPr>
            <p:ph idx="1"/>
          </p:nvPr>
        </p:nvSpPr>
        <p:spPr/>
        <p:txBody>
          <a:bodyPr>
            <a:normAutofit lnSpcReduction="10000"/>
          </a:bodyPr>
          <a:lstStyle/>
          <a:p>
            <a:r>
              <a:rPr lang="en-US" dirty="0" smtClean="0">
                <a:cs typeface="Times New Roman" pitchFamily="18" charset="0"/>
              </a:rPr>
              <a:t>To investigate the research question, we need information on the subjects.</a:t>
            </a:r>
          </a:p>
          <a:p>
            <a:r>
              <a:rPr lang="en-US" i="1" dirty="0" smtClean="0">
                <a:cs typeface="Times New Roman" pitchFamily="18" charset="0"/>
              </a:rPr>
              <a:t>One way to do this is to collect data on all the subjects in the population</a:t>
            </a:r>
            <a:r>
              <a:rPr lang="en-US" i="1" dirty="0" smtClean="0">
                <a:cs typeface="Times New Roman"/>
              </a:rPr>
              <a:t>—</a:t>
            </a:r>
            <a:r>
              <a:rPr lang="en-US" i="1" dirty="0" smtClean="0">
                <a:cs typeface="Times New Roman" pitchFamily="18" charset="0"/>
              </a:rPr>
              <a:t>to conduct a census.</a:t>
            </a:r>
          </a:p>
          <a:p>
            <a:pPr lvl="1">
              <a:buNone/>
            </a:pPr>
            <a:r>
              <a:rPr lang="en-US" dirty="0" smtClean="0">
                <a:cs typeface="Times New Roman" pitchFamily="18" charset="0"/>
              </a:rPr>
              <a:t>When would it be important to conduct a census?</a:t>
            </a:r>
          </a:p>
          <a:p>
            <a:pPr lvl="1">
              <a:buNone/>
            </a:pPr>
            <a:r>
              <a:rPr lang="en-US" dirty="0" smtClean="0">
                <a:cs typeface="Times New Roman" pitchFamily="18" charset="0"/>
              </a:rPr>
              <a:t>Is it practical to conduct a census to investigate childhood obesity?</a:t>
            </a:r>
          </a:p>
          <a:p>
            <a:pPr lvl="1">
              <a:buNone/>
            </a:pPr>
            <a:r>
              <a:rPr lang="en-US" dirty="0" smtClean="0">
                <a:cs typeface="Times New Roman" pitchFamily="18" charset="0"/>
              </a:rPr>
              <a:t>What other options do we have?</a:t>
            </a:r>
          </a:p>
          <a:p>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Samples</a:t>
            </a:r>
            <a:endParaRPr lang="en-US" dirty="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smtClean="0">
                <a:cs typeface="Times New Roman" pitchFamily="18" charset="0"/>
              </a:rPr>
              <a:t>An alternative to collecting information on all the subjects in a population is to collect information on a piece or a subset of the population.</a:t>
            </a:r>
          </a:p>
          <a:p>
            <a:r>
              <a:rPr lang="en-US" i="1" dirty="0" smtClean="0">
                <a:cs typeface="Times New Roman" pitchFamily="18" charset="0"/>
              </a:rPr>
              <a:t>A sample is a subset of subjects from the population.</a:t>
            </a:r>
          </a:p>
          <a:p>
            <a:pPr lvl="1">
              <a:buNone/>
            </a:pPr>
            <a:r>
              <a:rPr lang="en-US" dirty="0" smtClean="0">
                <a:cs typeface="Times New Roman" pitchFamily="18" charset="0"/>
              </a:rPr>
              <a:t>How could a sample be used to investigate the research question?</a:t>
            </a:r>
          </a:p>
          <a:p>
            <a:pPr lvl="1">
              <a:buNone/>
            </a:pPr>
            <a:r>
              <a:rPr lang="en-US" dirty="0" smtClean="0">
                <a:cs typeface="Times New Roman" pitchFamily="18" charset="0"/>
              </a:rPr>
              <a:t>What problems could arise when using a sample instead of the entire population?</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Bias in Sample Selection</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Samples that systematically miss a portion of the population are considered biased.</a:t>
            </a:r>
          </a:p>
          <a:p>
            <a:r>
              <a:rPr lang="en-US" i="1" dirty="0" smtClean="0">
                <a:cs typeface="Times New Roman" pitchFamily="18" charset="0"/>
              </a:rPr>
              <a:t>The way samples are chosen can lead to bias.</a:t>
            </a:r>
          </a:p>
          <a:p>
            <a:pPr lvl="1">
              <a:buNone/>
            </a:pPr>
            <a:r>
              <a:rPr lang="en-US" dirty="0" smtClean="0">
                <a:cs typeface="Times New Roman" pitchFamily="18" charset="0"/>
              </a:rPr>
              <a:t>Voluntary response</a:t>
            </a:r>
          </a:p>
          <a:p>
            <a:pPr lvl="1">
              <a:buNone/>
            </a:pPr>
            <a:r>
              <a:rPr lang="en-US" dirty="0" smtClean="0">
                <a:cs typeface="Times New Roman" pitchFamily="18" charset="0"/>
              </a:rPr>
              <a:t>Convenience samples</a:t>
            </a:r>
          </a:p>
          <a:p>
            <a:r>
              <a:rPr lang="en-US" dirty="0" smtClean="0">
                <a:cs typeface="Times New Roman" pitchFamily="18" charset="0"/>
              </a:rPr>
              <a:t>How can samples be chosen so that bias is minimized?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Chance</a:t>
            </a:r>
            <a:endParaRPr lang="en-US" dirty="0"/>
          </a:p>
        </p:txBody>
      </p:sp>
      <p:sp>
        <p:nvSpPr>
          <p:cNvPr id="3" name="Content Placeholder 2"/>
          <p:cNvSpPr>
            <a:spLocks noGrp="1"/>
          </p:cNvSpPr>
          <p:nvPr>
            <p:ph idx="1"/>
          </p:nvPr>
        </p:nvSpPr>
        <p:spPr/>
        <p:txBody>
          <a:bodyPr/>
          <a:lstStyle/>
          <a:p>
            <a:r>
              <a:rPr lang="en-US" i="1" dirty="0" smtClean="0">
                <a:cs typeface="Times New Roman" pitchFamily="18" charset="0"/>
              </a:rPr>
              <a:t>Samples chosen using random chance reduce bias in sample selection.</a:t>
            </a:r>
          </a:p>
          <a:p>
            <a:pPr lvl="1">
              <a:buNone/>
            </a:pPr>
            <a:r>
              <a:rPr lang="en-US" dirty="0" smtClean="0">
                <a:cs typeface="Times New Roman" pitchFamily="18" charset="0"/>
              </a:rPr>
              <a:t>Random number tables are tables of numbers that have been randomly generated from a computer.</a:t>
            </a:r>
          </a:p>
          <a:p>
            <a:pPr lvl="1">
              <a:buNone/>
            </a:pPr>
            <a:r>
              <a:rPr lang="en-US" dirty="0" smtClean="0">
                <a:cs typeface="Times New Roman" pitchFamily="18" charset="0"/>
              </a:rPr>
              <a:t>Random number generators are available on most computers and can provide a list of random numbers.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 Tables</a:t>
            </a:r>
            <a:endParaRPr lang="en-US" dirty="0"/>
          </a:p>
        </p:txBody>
      </p:sp>
      <p:sp>
        <p:nvSpPr>
          <p:cNvPr id="3" name="Content Placeholder 2"/>
          <p:cNvSpPr>
            <a:spLocks noGrp="1"/>
          </p:cNvSpPr>
          <p:nvPr>
            <p:ph idx="1"/>
          </p:nvPr>
        </p:nvSpPr>
        <p:spPr>
          <a:xfrm>
            <a:off x="533400" y="1600200"/>
            <a:ext cx="8229600" cy="4525963"/>
          </a:xfrm>
        </p:spPr>
        <p:txBody>
          <a:bodyPr/>
          <a:lstStyle/>
          <a:p>
            <a:pPr marL="609600" indent="-609600"/>
            <a:r>
              <a:rPr lang="en-US" i="1" dirty="0" smtClean="0">
                <a:cs typeface="Times New Roman" pitchFamily="18" charset="0"/>
              </a:rPr>
              <a:t>A table of random digits is a list of the digits 0, 1, 2, 3, 4, 5, 6, 7, 8, and 9 that have the following properties:</a:t>
            </a:r>
          </a:p>
          <a:p>
            <a:pPr marL="1371600" lvl="2" indent="-457200">
              <a:buNone/>
            </a:pPr>
            <a:r>
              <a:rPr lang="en-US" dirty="0" smtClean="0">
                <a:cs typeface="Times New Roman" pitchFamily="18" charset="0"/>
              </a:rPr>
              <a:t>The digit in any position in the list has the same chance of being any one of 0 – 9.</a:t>
            </a:r>
          </a:p>
          <a:p>
            <a:pPr marL="1371600" lvl="2" indent="-457200">
              <a:buNone/>
            </a:pPr>
            <a:r>
              <a:rPr lang="en-US" dirty="0" smtClean="0">
                <a:cs typeface="Times New Roman" pitchFamily="18" charset="0"/>
              </a:rPr>
              <a:t>The digits in different positions are independent in the sense that the value of one has no influence on the value of any other.</a:t>
            </a:r>
          </a:p>
          <a:p>
            <a:pPr>
              <a:buNone/>
            </a:pP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 GENERATOR</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Random Sample</a:t>
            </a:r>
            <a:endParaRPr lang="en-US" dirty="0"/>
          </a:p>
        </p:txBody>
      </p:sp>
      <p:sp>
        <p:nvSpPr>
          <p:cNvPr id="3" name="Content Placeholder 2"/>
          <p:cNvSpPr>
            <a:spLocks noGrp="1"/>
          </p:cNvSpPr>
          <p:nvPr>
            <p:ph idx="1"/>
          </p:nvPr>
        </p:nvSpPr>
        <p:spPr/>
        <p:txBody>
          <a:bodyPr/>
          <a:lstStyle/>
          <a:p>
            <a:r>
              <a:rPr lang="en-US" i="1" dirty="0" smtClean="0">
                <a:cs typeface="Times New Roman" pitchFamily="18" charset="0"/>
              </a:rPr>
              <a:t>Sampling frame</a:t>
            </a:r>
          </a:p>
          <a:p>
            <a:pPr lvl="1">
              <a:buNone/>
            </a:pPr>
            <a:r>
              <a:rPr lang="en-US" dirty="0" smtClean="0">
                <a:cs typeface="Times New Roman" pitchFamily="18" charset="0"/>
              </a:rPr>
              <a:t>Is a list of the subjects in the population</a:t>
            </a:r>
          </a:p>
          <a:p>
            <a:pPr lvl="1">
              <a:buNone/>
            </a:pPr>
            <a:r>
              <a:rPr lang="en-US" dirty="0" smtClean="0">
                <a:cs typeface="Times New Roman" pitchFamily="18" charset="0"/>
              </a:rPr>
              <a:t>Provides a “menu” of the subjects to be sampled</a:t>
            </a:r>
          </a:p>
          <a:p>
            <a:r>
              <a:rPr lang="en-US" i="1" dirty="0" smtClean="0">
                <a:cs typeface="Times New Roman" pitchFamily="18" charset="0"/>
              </a:rPr>
              <a:t>Use random chance (generator or number table) to select subjects for the sample.</a:t>
            </a:r>
          </a:p>
          <a:p>
            <a:pPr lvl="1">
              <a:buNone/>
            </a:pPr>
            <a:r>
              <a:rPr lang="en-US" dirty="0" smtClean="0">
                <a:cs typeface="Times New Roman" pitchFamily="18" charset="0"/>
              </a:rPr>
              <a:t>Simple random samples</a:t>
            </a:r>
          </a:p>
          <a:p>
            <a:pPr lvl="1">
              <a:buNone/>
            </a:pPr>
            <a:r>
              <a:rPr lang="en-US" dirty="0" smtClean="0">
                <a:cs typeface="Times New Roman" pitchFamily="18" charset="0"/>
              </a:rPr>
              <a:t>Stratified random samples</a:t>
            </a:r>
          </a:p>
          <a:p>
            <a:pPr lvl="1">
              <a:buNone/>
            </a:pPr>
            <a:r>
              <a:rPr lang="en-US" dirty="0" smtClean="0">
                <a:cs typeface="Times New Roman" pitchFamily="18" charset="0"/>
              </a:rPr>
              <a:t>Systematic random samples</a:t>
            </a:r>
          </a:p>
          <a:p>
            <a:pPr>
              <a:buNone/>
            </a:pPr>
            <a:endParaRPr lang="en-US" dirty="0" smtClean="0">
              <a:cs typeface="Times New Roman" pitchFamily="18" charset="0"/>
            </a:endParaRPr>
          </a:p>
          <a:p>
            <a:pPr lvl="1"/>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Summary</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An important part of defining the research question is defining the subjects.</a:t>
            </a:r>
          </a:p>
          <a:p>
            <a:r>
              <a:rPr lang="en-US" dirty="0" smtClean="0">
                <a:cs typeface="Times New Roman" pitchFamily="18" charset="0"/>
              </a:rPr>
              <a:t>Generally, the population is too large to use to collect data for the research question.</a:t>
            </a:r>
          </a:p>
          <a:p>
            <a:r>
              <a:rPr lang="en-US" i="1" dirty="0" smtClean="0">
                <a:cs typeface="Times New Roman" pitchFamily="18" charset="0"/>
              </a:rPr>
              <a:t>Samples can be selected from the population.</a:t>
            </a:r>
          </a:p>
          <a:p>
            <a:pPr lvl="1">
              <a:buNone/>
            </a:pPr>
            <a:r>
              <a:rPr lang="en-US" dirty="0" smtClean="0">
                <a:cs typeface="Times New Roman" pitchFamily="18" charset="0"/>
              </a:rPr>
              <a:t>It is hard to avoid bias in sample selection.</a:t>
            </a:r>
          </a:p>
          <a:p>
            <a:pPr lvl="1">
              <a:buNone/>
            </a:pPr>
            <a:r>
              <a:rPr lang="en-US" dirty="0" smtClean="0">
                <a:cs typeface="Times New Roman" pitchFamily="18" charset="0"/>
              </a:rPr>
              <a:t>Planning and using random chance can go a long way toward reducing bias in sample selection.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biostatistics?</a:t>
            </a:r>
            <a:endParaRPr lang="en-US" dirty="0"/>
          </a:p>
        </p:txBody>
      </p:sp>
      <p:sp>
        <p:nvSpPr>
          <p:cNvPr id="3" name="Content Placeholder 2"/>
          <p:cNvSpPr>
            <a:spLocks noGrp="1"/>
          </p:cNvSpPr>
          <p:nvPr>
            <p:ph idx="1"/>
          </p:nvPr>
        </p:nvSpPr>
        <p:spPr/>
        <p:txBody>
          <a:bodyPr/>
          <a:lstStyle/>
          <a:p>
            <a:r>
              <a:rPr lang="en-US" i="1" dirty="0" smtClean="0">
                <a:cs typeface="Times New Roman" pitchFamily="18" charset="0"/>
              </a:rPr>
              <a:t>We have lots of questions that need answers.</a:t>
            </a:r>
          </a:p>
          <a:p>
            <a:pPr lvl="1">
              <a:buNone/>
            </a:pPr>
            <a:r>
              <a:rPr lang="en-US" dirty="0" smtClean="0">
                <a:cs typeface="Times New Roman" pitchFamily="18" charset="0"/>
              </a:rPr>
              <a:t>Childhood obesity</a:t>
            </a:r>
          </a:p>
          <a:p>
            <a:pPr lvl="1">
              <a:buNone/>
            </a:pPr>
            <a:r>
              <a:rPr lang="en-US" dirty="0" smtClean="0">
                <a:cs typeface="Times New Roman" pitchFamily="18" charset="0"/>
              </a:rPr>
              <a:t>Cancer</a:t>
            </a:r>
          </a:p>
          <a:p>
            <a:pPr lvl="1">
              <a:buNone/>
            </a:pPr>
            <a:r>
              <a:rPr lang="en-US" dirty="0" smtClean="0">
                <a:cs typeface="Times New Roman" pitchFamily="18" charset="0"/>
              </a:rPr>
              <a:t>Infectious disease</a:t>
            </a:r>
          </a:p>
          <a:p>
            <a:pPr lvl="1">
              <a:buNone/>
            </a:pPr>
            <a:r>
              <a:rPr lang="en-US" dirty="0" smtClean="0">
                <a:cs typeface="Times New Roman" pitchFamily="18" charset="0"/>
              </a:rPr>
              <a:t>Issues specific to an aging population</a:t>
            </a:r>
          </a:p>
          <a:p>
            <a:pPr lvl="1">
              <a:buNone/>
            </a:pPr>
            <a:r>
              <a:rPr lang="en-US" dirty="0" smtClean="0">
                <a:cs typeface="Times New Roman" pitchFamily="18" charset="0"/>
              </a:rPr>
              <a:t>Exposures to environmental toxins</a:t>
            </a:r>
          </a:p>
          <a:p>
            <a:r>
              <a:rPr lang="en-US" i="1" dirty="0" smtClean="0">
                <a:cs typeface="Times New Roman" pitchFamily="18" charset="0"/>
              </a:rPr>
              <a:t>We need strategies for answering the 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Times New Roman" pitchFamily="18" charset="0"/>
              </a:rPr>
              <a:t>Study Designs</a:t>
            </a:r>
            <a:endParaRPr lang="en-US" dirty="0">
              <a:cs typeface="Times New Roman" pitchFamily="18" charset="0"/>
            </a:endParaRPr>
          </a:p>
        </p:txBody>
      </p:sp>
      <p:sp>
        <p:nvSpPr>
          <p:cNvPr id="5" name="Subtitle 4"/>
          <p:cNvSpPr>
            <a:spLocks noGrp="1"/>
          </p:cNvSpPr>
          <p:nvPr>
            <p:ph type="body" idx="1"/>
          </p:nvPr>
        </p:nvSpPr>
        <p:spPr/>
        <p:txBody>
          <a:bodyPr/>
          <a:lstStyle/>
          <a:p>
            <a:r>
              <a:rPr lang="en-US" dirty="0" smtClean="0">
                <a:cs typeface="Times New Roman" pitchFamily="18" charset="0"/>
              </a:rPr>
              <a:t>How to study the subjects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Studying the Subjects</a:t>
            </a:r>
            <a:endParaRPr lang="en-US" dirty="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i="1" dirty="0" smtClean="0">
                <a:cs typeface="Times New Roman" pitchFamily="18" charset="0"/>
              </a:rPr>
              <a:t>Variables are items measured on the subject.</a:t>
            </a:r>
          </a:p>
          <a:p>
            <a:pPr lvl="1">
              <a:buNone/>
            </a:pPr>
            <a:r>
              <a:rPr lang="en-US" dirty="0" smtClean="0">
                <a:cs typeface="Times New Roman" pitchFamily="18" charset="0"/>
              </a:rPr>
              <a:t>Height</a:t>
            </a:r>
          </a:p>
          <a:p>
            <a:pPr lvl="1">
              <a:buNone/>
            </a:pPr>
            <a:r>
              <a:rPr lang="en-US" dirty="0" smtClean="0">
                <a:cs typeface="Times New Roman" pitchFamily="18" charset="0"/>
              </a:rPr>
              <a:t>Weight</a:t>
            </a:r>
          </a:p>
          <a:p>
            <a:pPr lvl="1">
              <a:buNone/>
            </a:pPr>
            <a:r>
              <a:rPr lang="en-US" dirty="0" smtClean="0">
                <a:cs typeface="Times New Roman" pitchFamily="18" charset="0"/>
              </a:rPr>
              <a:t>BMI</a:t>
            </a:r>
          </a:p>
          <a:p>
            <a:pPr lvl="1">
              <a:buNone/>
            </a:pPr>
            <a:r>
              <a:rPr lang="en-US" dirty="0" smtClean="0">
                <a:cs typeface="Times New Roman" pitchFamily="18" charset="0"/>
              </a:rPr>
              <a:t>Activity level</a:t>
            </a:r>
          </a:p>
          <a:p>
            <a:pPr lvl="1">
              <a:buNone/>
            </a:pPr>
            <a:r>
              <a:rPr lang="en-US" dirty="0" smtClean="0">
                <a:cs typeface="Times New Roman" pitchFamily="18" charset="0"/>
              </a:rPr>
              <a:t>Number of hours watching TV or playing video games</a:t>
            </a:r>
          </a:p>
          <a:p>
            <a:r>
              <a:rPr lang="en-US" dirty="0" smtClean="0">
                <a:cs typeface="Times New Roman" pitchFamily="18" charset="0"/>
              </a:rPr>
              <a:t>In research studies, there is usually one variable of primary interest: the outcome or the primary endpoint.</a:t>
            </a:r>
            <a:endParaRPr lang="en-US" dirty="0">
              <a:cs typeface="Times New Roman" pitchFamily="18" charset="0"/>
            </a:endParaRPr>
          </a:p>
          <a:p>
            <a:r>
              <a:rPr lang="en-US" dirty="0" smtClean="0">
                <a:cs typeface="Times New Roman" pitchFamily="18" charset="0"/>
              </a:rPr>
              <a:t>The other variables measured in the study are used to explain the outcome.</a:t>
            </a:r>
          </a:p>
          <a:p>
            <a:r>
              <a:rPr lang="en-US" dirty="0" smtClean="0">
                <a:cs typeface="Times New Roman" pitchFamily="18" charset="0"/>
              </a:rPr>
              <a:t>What is the outcome for investigating childhood obesity?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Three Popular Designs</a:t>
            </a:r>
            <a:endParaRPr lang="en-US" dirty="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i="1" dirty="0" smtClean="0">
                <a:cs typeface="Times New Roman" pitchFamily="18" charset="0"/>
              </a:rPr>
              <a:t>Prospective:</a:t>
            </a:r>
          </a:p>
          <a:p>
            <a:pPr lvl="1">
              <a:buNone/>
            </a:pPr>
            <a:r>
              <a:rPr lang="en-US" dirty="0" smtClean="0">
                <a:cs typeface="Times New Roman" pitchFamily="18" charset="0"/>
              </a:rPr>
              <a:t>Outcome found at the end of the study</a:t>
            </a:r>
          </a:p>
          <a:p>
            <a:pPr lvl="1">
              <a:buNone/>
            </a:pPr>
            <a:r>
              <a:rPr lang="en-US" dirty="0" smtClean="0">
                <a:cs typeface="Times New Roman" pitchFamily="18" charset="0"/>
              </a:rPr>
              <a:t>Selects the subjects and then follows them to see what outcomes occur</a:t>
            </a:r>
          </a:p>
          <a:p>
            <a:r>
              <a:rPr lang="en-US" i="1" dirty="0" smtClean="0">
                <a:cs typeface="Times New Roman" pitchFamily="18" charset="0"/>
              </a:rPr>
              <a:t>Retrospective:</a:t>
            </a:r>
          </a:p>
          <a:p>
            <a:pPr lvl="1">
              <a:buNone/>
            </a:pPr>
            <a:r>
              <a:rPr lang="en-US" dirty="0" smtClean="0">
                <a:cs typeface="Times New Roman" pitchFamily="18" charset="0"/>
              </a:rPr>
              <a:t>Outcome found at the start of the study</a:t>
            </a:r>
          </a:p>
          <a:p>
            <a:pPr lvl="1">
              <a:buNone/>
            </a:pPr>
            <a:r>
              <a:rPr lang="en-US" dirty="0" smtClean="0">
                <a:cs typeface="Times New Roman" pitchFamily="18" charset="0"/>
              </a:rPr>
              <a:t>Selects the subjects with particular outcomes and then looks backward to see what variables are different for those with and without the outcome</a:t>
            </a:r>
          </a:p>
          <a:p>
            <a:r>
              <a:rPr lang="en-US" i="1" dirty="0" smtClean="0">
                <a:cs typeface="Times New Roman" pitchFamily="18" charset="0"/>
              </a:rPr>
              <a:t>Cross-Sectional:</a:t>
            </a:r>
          </a:p>
          <a:p>
            <a:pPr lvl="1">
              <a:buNone/>
            </a:pPr>
            <a:r>
              <a:rPr lang="en-US" dirty="0" smtClean="0">
                <a:cs typeface="Times New Roman" pitchFamily="18" charset="0"/>
              </a:rPr>
              <a:t>Only one time point</a:t>
            </a:r>
          </a:p>
          <a:p>
            <a:pPr lvl="1">
              <a:buNone/>
            </a:pPr>
            <a:r>
              <a:rPr lang="en-US" dirty="0" smtClean="0">
                <a:cs typeface="Times New Roman" pitchFamily="18" charset="0"/>
              </a:rPr>
              <a:t>Variables and outcomes are measured at the same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 Types</a:t>
            </a:r>
            <a:endParaRPr lang="en-US" dirty="0"/>
          </a:p>
        </p:txBody>
      </p:sp>
      <p:sp>
        <p:nvSpPr>
          <p:cNvPr id="5" name="Subtitle 4"/>
          <p:cNvSpPr>
            <a:spLocks noGrp="1"/>
          </p:cNvSpPr>
          <p:nvPr>
            <p:ph type="body" idx="1"/>
          </p:nvPr>
        </p:nvSpPr>
        <p:spPr/>
        <p:txBody>
          <a:bodyPr/>
          <a:lstStyle/>
          <a:p>
            <a:r>
              <a:rPr lang="en-US" dirty="0" smtClean="0"/>
              <a:t>What to measure on the subjects?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Types</a:t>
            </a:r>
            <a:endParaRPr lang="en-US" dirty="0"/>
          </a:p>
        </p:txBody>
      </p:sp>
      <p:sp>
        <p:nvSpPr>
          <p:cNvPr id="3" name="Content Placeholder 2"/>
          <p:cNvSpPr>
            <a:spLocks noGrp="1"/>
          </p:cNvSpPr>
          <p:nvPr>
            <p:ph idx="1"/>
          </p:nvPr>
        </p:nvSpPr>
        <p:spPr>
          <a:solidFill>
            <a:schemeClr val="bg1"/>
          </a:solidFill>
          <a:ln w="12700">
            <a:solidFill>
              <a:schemeClr val="tx1"/>
            </a:solidFill>
          </a:ln>
        </p:spPr>
        <p:style>
          <a:lnRef idx="0">
            <a:scrgbClr r="0" g="0" b="0"/>
          </a:lnRef>
          <a:fillRef idx="1001">
            <a:schemeClr val="lt1"/>
          </a:fillRef>
          <a:effectRef idx="0">
            <a:scrgbClr r="0" g="0" b="0"/>
          </a:effectRef>
          <a:fontRef idx="major"/>
        </p:style>
        <p:txBody>
          <a:bodyPr/>
          <a:lstStyle/>
          <a:p>
            <a:r>
              <a:rPr lang="en-US" dirty="0" smtClean="0">
                <a:cs typeface="Times New Roman" pitchFamily="18" charset="0"/>
              </a:rPr>
              <a:t>Continuous</a:t>
            </a:r>
          </a:p>
          <a:p>
            <a:r>
              <a:rPr lang="en-US" i="1" dirty="0" smtClean="0">
                <a:cs typeface="Times New Roman" pitchFamily="18" charset="0"/>
              </a:rPr>
              <a:t>Categorical:</a:t>
            </a:r>
          </a:p>
          <a:p>
            <a:pPr lvl="1">
              <a:buNone/>
            </a:pPr>
            <a:r>
              <a:rPr lang="en-US" dirty="0" smtClean="0">
                <a:cs typeface="Times New Roman" pitchFamily="18" charset="0"/>
              </a:rPr>
              <a:t>Ordinal</a:t>
            </a:r>
          </a:p>
          <a:p>
            <a:pPr lvl="1">
              <a:buNone/>
            </a:pPr>
            <a:r>
              <a:rPr lang="en-US" dirty="0" smtClean="0">
                <a:cs typeface="Times New Roman" pitchFamily="18" charset="0"/>
              </a:rPr>
              <a:t>Nominal</a:t>
            </a:r>
          </a:p>
          <a:p>
            <a:pPr lvl="1">
              <a:buNone/>
            </a:pPr>
            <a:r>
              <a:rPr lang="en-US" dirty="0" smtClean="0">
                <a:cs typeface="Times New Roman" pitchFamily="18" charset="0"/>
              </a:rPr>
              <a:t>Dichotomous</a:t>
            </a:r>
          </a:p>
          <a:p>
            <a:r>
              <a:rPr lang="en-US" dirty="0" smtClean="0">
                <a:cs typeface="Times New Roman" pitchFamily="18" charset="0"/>
              </a:rPr>
              <a:t>Count</a:t>
            </a:r>
            <a:endParaRPr lang="en-US" dirty="0">
              <a:cs typeface="Times New Roman" pitchFamily="18" charset="0"/>
            </a:endParaRPr>
          </a:p>
        </p:txBody>
      </p:sp>
      <p:pic>
        <p:nvPicPr>
          <p:cNvPr id="4" name="Picture 3"/>
          <p:cNvPicPr/>
          <p:nvPr/>
        </p:nvPicPr>
        <p:blipFill>
          <a:blip r:embed="rId2" cstate="print">
            <a:clrChange>
              <a:clrFrom>
                <a:srgbClr val="FFFFFF"/>
              </a:clrFrom>
              <a:clrTo>
                <a:srgbClr val="FFFFFF">
                  <a:alpha val="0"/>
                </a:srgbClr>
              </a:clrTo>
            </a:clrChange>
          </a:blip>
          <a:srcRect/>
          <a:stretch>
            <a:fillRect/>
          </a:stretch>
        </p:blipFill>
        <p:spPr bwMode="auto">
          <a:xfrm>
            <a:off x="609600" y="4953000"/>
            <a:ext cx="7696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Numerical Summaries</a:t>
            </a:r>
            <a:endParaRPr lang="en-US" dirty="0"/>
          </a:p>
        </p:txBody>
      </p:sp>
      <p:sp>
        <p:nvSpPr>
          <p:cNvPr id="5" name="Subtitle 4"/>
          <p:cNvSpPr>
            <a:spLocks noGrp="1"/>
          </p:cNvSpPr>
          <p:nvPr>
            <p:ph type="body" idx="1"/>
          </p:nvPr>
        </p:nvSpPr>
        <p:spPr/>
        <p:txBody>
          <a:bodyPr/>
          <a:lstStyle/>
          <a:p>
            <a:r>
              <a:rPr lang="en-US" dirty="0" smtClean="0"/>
              <a:t>How to describe the subjects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Times New Roman" pitchFamily="18" charset="0"/>
              </a:rPr>
              <a:t>Common Numerical Summaries</a:t>
            </a:r>
            <a:endParaRPr lang="en-US" dirty="0">
              <a:cs typeface="Times New Roman" pitchFamily="18" charset="0"/>
            </a:endParaRPr>
          </a:p>
        </p:txBody>
      </p:sp>
      <p:graphicFrame>
        <p:nvGraphicFramePr>
          <p:cNvPr id="6" name="Content Placeholder 5"/>
          <p:cNvGraphicFramePr>
            <a:graphicFrameLocks noGrp="1"/>
          </p:cNvGraphicFramePr>
          <p:nvPr>
            <p:ph idx="1"/>
          </p:nvPr>
        </p:nvGraphicFramePr>
        <p:xfrm>
          <a:off x="381000" y="1295400"/>
          <a:ext cx="8305800" cy="4767720"/>
        </p:xfrm>
        <a:graphic>
          <a:graphicData uri="http://schemas.openxmlformats.org/drawingml/2006/table">
            <a:tbl>
              <a:tblPr firstRow="1" bandRow="1">
                <a:tableStyleId>{5C22544A-7EE6-4342-B048-85BDC9FD1C3A}</a:tableStyleId>
              </a:tblPr>
              <a:tblGrid>
                <a:gridCol w="2362200"/>
                <a:gridCol w="5943600"/>
              </a:tblGrid>
              <a:tr h="325920">
                <a:tc>
                  <a:txBody>
                    <a:bodyPr/>
                    <a:lstStyle/>
                    <a:p>
                      <a:r>
                        <a:rPr lang="en-US" b="0" dirty="0" smtClean="0"/>
                        <a:t>Numerical Summary</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What it Does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5920">
                <a:tc gridSpan="2">
                  <a:txBody>
                    <a:bodyPr/>
                    <a:lstStyle/>
                    <a:p>
                      <a:r>
                        <a:rPr lang="en-US" dirty="0" smtClean="0"/>
                        <a:t>Continuous variables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n-US" dirty="0"/>
                    </a:p>
                  </a:txBody>
                  <a:tcPr/>
                </a:tc>
              </a:tr>
              <a:tr h="529282">
                <a:tc>
                  <a:txBody>
                    <a:bodyPr/>
                    <a:lstStyle/>
                    <a:p>
                      <a:r>
                        <a:rPr lang="en-US" dirty="0" smtClean="0"/>
                        <a:t>Mean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Describes</a:t>
                      </a:r>
                      <a:r>
                        <a:rPr lang="en-US" baseline="0" dirty="0" smtClean="0"/>
                        <a:t> the center of measurements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282">
                <a:tc>
                  <a:txBody>
                    <a:bodyPr/>
                    <a:lstStyle/>
                    <a:p>
                      <a:r>
                        <a:rPr lang="en-US" dirty="0" smtClean="0"/>
                        <a:t>Variance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US" dirty="0" smtClean="0"/>
                        <a:t>Describes the spread of measurements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117">
                <a:tc>
                  <a:txBody>
                    <a:bodyPr/>
                    <a:lstStyle/>
                    <a:p>
                      <a:r>
                        <a:rPr lang="en-US" dirty="0" smtClean="0"/>
                        <a:t>Median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Describes the middle/center</a:t>
                      </a:r>
                      <a:r>
                        <a:rPr lang="en-US" baseline="0" dirty="0" smtClean="0"/>
                        <a:t> of measurements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282">
                <a:tc>
                  <a:txBody>
                    <a:bodyPr/>
                    <a:lstStyle/>
                    <a:p>
                      <a:r>
                        <a:rPr lang="en-US" dirty="0" smtClean="0"/>
                        <a:t>Range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Describes the spread of measurements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20">
                <a:tc gridSpan="2">
                  <a:txBody>
                    <a:bodyPr/>
                    <a:lstStyle/>
                    <a:p>
                      <a:r>
                        <a:rPr lang="en-US" dirty="0" smtClean="0"/>
                        <a:t>Categorical variables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dirty="0"/>
                    </a:p>
                  </a:txBody>
                  <a:tcPr/>
                </a:tc>
              </a:tr>
              <a:tr h="570360">
                <a:tc>
                  <a:txBody>
                    <a:bodyPr/>
                    <a:lstStyle/>
                    <a:p>
                      <a:r>
                        <a:rPr lang="en-US" dirty="0" smtClean="0"/>
                        <a:t>Count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Describes the number of subjects with the category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117">
                <a:tc>
                  <a:txBody>
                    <a:bodyPr/>
                    <a:lstStyle/>
                    <a:p>
                      <a:r>
                        <a:rPr lang="en-US" dirty="0" smtClean="0"/>
                        <a:t>Proportion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Describes the number of subjects with the category</a:t>
                      </a:r>
                      <a:r>
                        <a:rPr lang="en-US" baseline="0" dirty="0" smtClean="0"/>
                        <a:t> out of all subjects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Parameters and Statistics</a:t>
            </a:r>
            <a:endParaRPr lang="en-US" dirty="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sz="5700" i="1" dirty="0" smtClean="0">
                <a:solidFill>
                  <a:srgbClr val="FF0000"/>
                </a:solidFill>
                <a:cs typeface="Times New Roman" pitchFamily="18" charset="0"/>
              </a:rPr>
              <a:t>P</a:t>
            </a:r>
            <a:r>
              <a:rPr lang="en-US" i="1" dirty="0" smtClean="0">
                <a:cs typeface="Times New Roman" pitchFamily="18" charset="0"/>
              </a:rPr>
              <a:t>arameters are numerical summaries that describe the </a:t>
            </a:r>
            <a:r>
              <a:rPr lang="en-US" sz="5700" i="1" dirty="0" smtClean="0">
                <a:solidFill>
                  <a:srgbClr val="FF0000"/>
                </a:solidFill>
                <a:cs typeface="Times New Roman" pitchFamily="18" charset="0"/>
              </a:rPr>
              <a:t>p</a:t>
            </a:r>
            <a:r>
              <a:rPr lang="en-US" i="1" dirty="0" smtClean="0">
                <a:cs typeface="Times New Roman" pitchFamily="18" charset="0"/>
              </a:rPr>
              <a:t>opulation.</a:t>
            </a:r>
          </a:p>
          <a:p>
            <a:pPr lvl="1">
              <a:buNone/>
            </a:pPr>
            <a:r>
              <a:rPr lang="en-US" dirty="0" smtClean="0">
                <a:cs typeface="Times New Roman" pitchFamily="18" charset="0"/>
              </a:rPr>
              <a:t>They do exist.</a:t>
            </a:r>
          </a:p>
          <a:p>
            <a:pPr lvl="1">
              <a:buNone/>
            </a:pPr>
            <a:r>
              <a:rPr lang="en-US" dirty="0" smtClean="0">
                <a:cs typeface="Times New Roman" pitchFamily="18" charset="0"/>
              </a:rPr>
              <a:t>We do not know what they are.</a:t>
            </a:r>
          </a:p>
          <a:p>
            <a:pPr lvl="1">
              <a:buNone/>
            </a:pPr>
            <a:r>
              <a:rPr lang="en-US" dirty="0" smtClean="0">
                <a:cs typeface="Times New Roman" pitchFamily="18" charset="0"/>
              </a:rPr>
              <a:t>We have to denote them with symbols (not numbers or values).</a:t>
            </a:r>
          </a:p>
          <a:p>
            <a:r>
              <a:rPr lang="en-US" sz="4800" i="1" dirty="0" smtClean="0">
                <a:solidFill>
                  <a:srgbClr val="FF0000"/>
                </a:solidFill>
                <a:cs typeface="Times New Roman" pitchFamily="18" charset="0"/>
              </a:rPr>
              <a:t>S</a:t>
            </a:r>
            <a:r>
              <a:rPr lang="en-US" i="1" dirty="0" smtClean="0">
                <a:cs typeface="Times New Roman" pitchFamily="18" charset="0"/>
              </a:rPr>
              <a:t>tatistics are numerical summaries that describe the </a:t>
            </a:r>
            <a:r>
              <a:rPr lang="en-US" sz="5200" i="1" dirty="0" smtClean="0">
                <a:solidFill>
                  <a:srgbClr val="FF0000"/>
                </a:solidFill>
                <a:cs typeface="Times New Roman" pitchFamily="18" charset="0"/>
              </a:rPr>
              <a:t>s</a:t>
            </a:r>
            <a:r>
              <a:rPr lang="en-US" i="1" dirty="0" smtClean="0">
                <a:cs typeface="Times New Roman" pitchFamily="18" charset="0"/>
              </a:rPr>
              <a:t>ample.</a:t>
            </a:r>
          </a:p>
          <a:p>
            <a:pPr lvl="1">
              <a:buNone/>
            </a:pPr>
            <a:r>
              <a:rPr lang="en-US" dirty="0" smtClean="0">
                <a:cs typeface="Times New Roman" pitchFamily="18" charset="0"/>
              </a:rPr>
              <a:t>They do exist.</a:t>
            </a:r>
          </a:p>
          <a:p>
            <a:pPr lvl="1">
              <a:buNone/>
            </a:pPr>
            <a:r>
              <a:rPr lang="en-US" dirty="0" smtClean="0">
                <a:cs typeface="Times New Roman" pitchFamily="18" charset="0"/>
              </a:rPr>
              <a:t>We do know what they are and can calculate them from the data in the sample.</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lstStyle/>
          <a:p>
            <a:r>
              <a:rPr lang="en-US" sz="2800" dirty="0" smtClean="0">
                <a:cs typeface="Times New Roman" pitchFamily="18" charset="0"/>
              </a:rPr>
              <a:t>Parameters and statistics use different notation because they describe different sets of subjects.</a:t>
            </a:r>
          </a:p>
          <a:p>
            <a:r>
              <a:rPr lang="en-US" sz="2800" dirty="0" smtClean="0">
                <a:cs typeface="Times New Roman" pitchFamily="18" charset="0"/>
              </a:rPr>
              <a:t>The notation is similar because they refer to the same type of numerical summary.</a:t>
            </a:r>
          </a:p>
          <a:p>
            <a:pPr>
              <a:buNone/>
            </a:pPr>
            <a:endParaRPr lang="en-US" dirty="0">
              <a:cs typeface="Times New Roman" pitchFamily="18" charset="0"/>
            </a:endParaRPr>
          </a:p>
        </p:txBody>
      </p:sp>
      <p:graphicFrame>
        <p:nvGraphicFramePr>
          <p:cNvPr id="4" name="Table 3"/>
          <p:cNvGraphicFramePr>
            <a:graphicFrameLocks noGrp="1"/>
          </p:cNvGraphicFramePr>
          <p:nvPr/>
        </p:nvGraphicFramePr>
        <p:xfrm>
          <a:off x="152400" y="4267200"/>
          <a:ext cx="8839200" cy="1849120"/>
        </p:xfrm>
        <a:graphic>
          <a:graphicData uri="http://schemas.openxmlformats.org/drawingml/2006/table">
            <a:tbl>
              <a:tblPr firstRow="1" bandRow="1">
                <a:tableStyleId>{5C22544A-7EE6-4342-B048-85BDC9FD1C3A}</a:tableStyleId>
              </a:tblPr>
              <a:tblGrid>
                <a:gridCol w="2268467"/>
                <a:gridCol w="1299651"/>
                <a:gridCol w="5271082"/>
              </a:tblGrid>
              <a:tr h="142240">
                <a:tc>
                  <a:txBody>
                    <a:bodyPr/>
                    <a:lstStyle/>
                    <a:p>
                      <a:r>
                        <a:rPr lang="en-US" b="0" dirty="0" smtClean="0"/>
                        <a:t>Numerical Summary</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Notation</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Meaning</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Population</a:t>
                      </a:r>
                      <a:r>
                        <a:rPr lang="en-US" sz="1600" baseline="0" dirty="0" smtClean="0"/>
                        <a:t> m</a:t>
                      </a:r>
                      <a:r>
                        <a:rPr lang="en-US" sz="1600" dirty="0" smtClean="0"/>
                        <a:t>ean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ym typeface="Symbol"/>
                        </a:rPr>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Mean of</a:t>
                      </a:r>
                      <a:r>
                        <a:rPr lang="en-US" sz="1600" baseline="0" dirty="0" smtClean="0"/>
                        <a:t> a variable measured on the population</a:t>
                      </a:r>
                      <a:endParaRPr lang="en-US" sz="1600" dirty="0"/>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Sample mean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Mean of a</a:t>
                      </a:r>
                      <a:r>
                        <a:rPr lang="en-US" sz="1600" baseline="0" dirty="0" smtClean="0"/>
                        <a:t> variable measured on the sample</a:t>
                      </a:r>
                      <a:endParaRPr lang="en-US" sz="1600" dirty="0"/>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Population proportion</a:t>
                      </a:r>
                      <a:endParaRPr lang="en-US" sz="1600" dirty="0"/>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Proportion of subjects</a:t>
                      </a:r>
                      <a:r>
                        <a:rPr lang="en-US" sz="1600" baseline="0" dirty="0" smtClean="0"/>
                        <a:t> in the population with the category</a:t>
                      </a:r>
                      <a:endParaRPr lang="en-US" sz="1600" dirty="0"/>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Sample</a:t>
                      </a:r>
                      <a:r>
                        <a:rPr lang="en-US" sz="1600" baseline="0" dirty="0" smtClean="0"/>
                        <a:t> proportion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Proportion of subjects in the</a:t>
                      </a:r>
                      <a:r>
                        <a:rPr lang="en-US" sz="1600" baseline="0" dirty="0" smtClean="0"/>
                        <a:t> sample with the category</a:t>
                      </a:r>
                      <a:endParaRPr lang="en-US" sz="1600" dirty="0"/>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5029200"/>
            <a:ext cx="161925" cy="381000"/>
          </a:xfrm>
          <a:prstGeom prst="rect">
            <a:avLst/>
          </a:prstGeom>
          <a:noFill/>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5715000"/>
            <a:ext cx="161925" cy="38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Graphical Summaries</a:t>
            </a:r>
            <a:endParaRPr lang="en-US" dirty="0"/>
          </a:p>
        </p:txBody>
      </p:sp>
      <p:sp>
        <p:nvSpPr>
          <p:cNvPr id="5" name="Subtitle 4"/>
          <p:cNvSpPr>
            <a:spLocks noGrp="1"/>
          </p:cNvSpPr>
          <p:nvPr>
            <p:ph type="body" idx="1"/>
          </p:nvPr>
        </p:nvSpPr>
        <p:spPr/>
        <p:txBody>
          <a:bodyPr/>
          <a:lstStyle/>
          <a:p>
            <a:r>
              <a:rPr lang="en-US" dirty="0" smtClean="0"/>
              <a:t>How to describe the subjects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biostatistics?</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Variety is the spice of life (and statistics and research).</a:t>
            </a:r>
          </a:p>
          <a:p>
            <a:r>
              <a:rPr lang="en-US" dirty="0" smtClean="0">
                <a:cs typeface="Times New Roman" pitchFamily="18" charset="0"/>
              </a:rPr>
              <a:t>Suppose all subjects were exactly the same, responded to medications all in the same way, had the same compliance to treatment, and had the same mortality risks.</a:t>
            </a:r>
          </a:p>
          <a:p>
            <a:r>
              <a:rPr lang="en-US" dirty="0" smtClean="0">
                <a:cs typeface="Times New Roman" pitchFamily="18" charset="0"/>
              </a:rPr>
              <a:t>Practicing public health would be pretty boring.</a:t>
            </a:r>
          </a:p>
          <a:p>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a:t>
            </a:r>
            <a:endParaRPr lang="en-US" dirty="0"/>
          </a:p>
        </p:txBody>
      </p:sp>
      <p:sp>
        <p:nvSpPr>
          <p:cNvPr id="3" name="Content Placeholder 2"/>
          <p:cNvSpPr>
            <a:spLocks noGrp="1"/>
          </p:cNvSpPr>
          <p:nvPr>
            <p:ph idx="1"/>
          </p:nvPr>
        </p:nvSpPr>
        <p:spPr/>
        <p:txBody>
          <a:bodyPr/>
          <a:lstStyle/>
          <a:p>
            <a:r>
              <a:rPr lang="en-US" i="1" dirty="0" smtClean="0">
                <a:cs typeface="Times New Roman" pitchFamily="18" charset="0"/>
              </a:rPr>
              <a:t>Distribution</a:t>
            </a:r>
          </a:p>
          <a:p>
            <a:pPr lvl="1">
              <a:buNone/>
            </a:pPr>
            <a:r>
              <a:rPr lang="en-US" dirty="0" smtClean="0">
                <a:cs typeface="Times New Roman" pitchFamily="18" charset="0"/>
              </a:rPr>
              <a:t>Provides the possible values</a:t>
            </a:r>
          </a:p>
          <a:p>
            <a:pPr lvl="1">
              <a:buNone/>
            </a:pPr>
            <a:r>
              <a:rPr lang="en-US" dirty="0" smtClean="0">
                <a:cs typeface="Times New Roman" pitchFamily="18" charset="0"/>
              </a:rPr>
              <a:t>Provides the number of subjects with those values</a:t>
            </a:r>
            <a:endParaRPr lang="en-US" dirty="0">
              <a:cs typeface="Times New Roman" pitchFamily="18" charset="0"/>
            </a:endParaRPr>
          </a:p>
          <a:p>
            <a:pPr lvl="2"/>
            <a:r>
              <a:rPr lang="en-US" dirty="0" smtClean="0">
                <a:cs typeface="Times New Roman" pitchFamily="18" charset="0"/>
              </a:rPr>
              <a:t>Frequency distribution provides the count of subjects.</a:t>
            </a:r>
          </a:p>
          <a:p>
            <a:pPr lvl="2"/>
            <a:r>
              <a:rPr lang="en-US" dirty="0" smtClean="0">
                <a:cs typeface="Times New Roman" pitchFamily="18" charset="0"/>
              </a:rPr>
              <a:t>Probability distribution provides the proportion of subjects.</a:t>
            </a:r>
          </a:p>
          <a:p>
            <a:r>
              <a:rPr lang="en-US" i="1" dirty="0" smtClean="0">
                <a:cs typeface="Times New Roman" pitchFamily="18" charset="0"/>
              </a:rPr>
              <a:t>Distributions can be provided </a:t>
            </a:r>
          </a:p>
          <a:p>
            <a:pPr lvl="1">
              <a:buNone/>
            </a:pPr>
            <a:r>
              <a:rPr lang="en-US" dirty="0" smtClean="0">
                <a:cs typeface="Times New Roman" pitchFamily="18" charset="0"/>
              </a:rPr>
              <a:t>In tables (numerical)</a:t>
            </a:r>
          </a:p>
          <a:p>
            <a:pPr lvl="1">
              <a:buNone/>
            </a:pPr>
            <a:r>
              <a:rPr lang="en-US" dirty="0" smtClean="0">
                <a:cs typeface="Times New Roman" pitchFamily="18" charset="0"/>
              </a:rPr>
              <a:t>With histograms and bar charts (graphical)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Distribution of Activity Level</a:t>
            </a:r>
            <a:endParaRPr lang="en-US" dirty="0"/>
          </a:p>
        </p:txBody>
      </p:sp>
      <p:graphicFrame>
        <p:nvGraphicFramePr>
          <p:cNvPr id="4" name="Content Placeholder 3"/>
          <p:cNvGraphicFramePr>
            <a:graphicFrameLocks noGrp="1"/>
          </p:cNvGraphicFramePr>
          <p:nvPr>
            <p:ph idx="1"/>
          </p:nvPr>
        </p:nvGraphicFramePr>
        <p:xfrm>
          <a:off x="762000" y="914400"/>
          <a:ext cx="7467600" cy="2438400"/>
        </p:xfrm>
        <a:graphic>
          <a:graphicData uri="http://schemas.openxmlformats.org/drawingml/2006/table">
            <a:tbl>
              <a:tblPr firstRow="1" bandRow="1">
                <a:tableStyleId>{5C22544A-7EE6-4342-B048-85BDC9FD1C3A}</a:tableStyleId>
              </a:tblPr>
              <a:tblGrid>
                <a:gridCol w="2160102"/>
                <a:gridCol w="2653749"/>
                <a:gridCol w="2653749"/>
              </a:tblGrid>
              <a:tr h="472440">
                <a:tc>
                  <a:txBody>
                    <a:bodyPr/>
                    <a:lstStyle/>
                    <a:p>
                      <a:pPr marL="0" marR="0">
                        <a:lnSpc>
                          <a:spcPct val="200000"/>
                        </a:lnSpc>
                        <a:spcBef>
                          <a:spcPts val="0"/>
                        </a:spcBef>
                        <a:spcAft>
                          <a:spcPts val="0"/>
                        </a:spcAft>
                      </a:pPr>
                      <a:r>
                        <a:rPr lang="en-US" sz="1600" b="0" dirty="0" smtClean="0">
                          <a:latin typeface="+mn-lt"/>
                          <a:ea typeface="Times New Roman"/>
                          <a:cs typeface="Times New Roman"/>
                        </a:rPr>
                        <a:t>Activity </a:t>
                      </a:r>
                      <a:r>
                        <a:rPr lang="en-US" sz="1600" b="0" dirty="0">
                          <a:latin typeface="+mn-lt"/>
                          <a:ea typeface="Times New Roman"/>
                          <a:cs typeface="Times New Roman"/>
                        </a:rPr>
                        <a:t>Level Categories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0" dirty="0">
                          <a:latin typeface="+mn-lt"/>
                          <a:ea typeface="Times New Roman"/>
                          <a:cs typeface="Times New Roman"/>
                        </a:rPr>
                        <a:t>Count of Participants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0" dirty="0" smtClean="0">
                          <a:latin typeface="+mn-lt"/>
                          <a:ea typeface="Times New Roman"/>
                          <a:cs typeface="Times New Roman"/>
                        </a:rPr>
                        <a:t>Proportion</a:t>
                      </a:r>
                      <a:endParaRPr lang="en-US" sz="1600" b="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440">
                <a:tc>
                  <a:txBody>
                    <a:bodyPr/>
                    <a:lstStyle/>
                    <a:p>
                      <a:pPr marL="0" marR="0">
                        <a:lnSpc>
                          <a:spcPct val="200000"/>
                        </a:lnSpc>
                        <a:spcBef>
                          <a:spcPts val="0"/>
                        </a:spcBef>
                        <a:spcAft>
                          <a:spcPts val="0"/>
                        </a:spcAft>
                      </a:pPr>
                      <a:r>
                        <a:rPr lang="en-US" sz="1600" dirty="0" smtClean="0">
                          <a:latin typeface="+mn-lt"/>
                          <a:ea typeface="Times New Roman"/>
                          <a:cs typeface="Times New Roman"/>
                        </a:rPr>
                        <a:t>Very active</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mn-lt"/>
                          <a:ea typeface="Times New Roman"/>
                          <a:cs typeface="Times New Roman"/>
                        </a:rPr>
                        <a:t>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000000"/>
                          </a:solidFill>
                          <a:latin typeface="+mn-lt"/>
                          <a:ea typeface="Times New Roman"/>
                          <a:cs typeface="Times New Roman"/>
                        </a:rPr>
                        <a:t>0.13</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440">
                <a:tc>
                  <a:txBody>
                    <a:bodyPr/>
                    <a:lstStyle/>
                    <a:p>
                      <a:pPr marL="0" marR="0">
                        <a:lnSpc>
                          <a:spcPct val="200000"/>
                        </a:lnSpc>
                        <a:spcBef>
                          <a:spcPts val="0"/>
                        </a:spcBef>
                        <a:spcAft>
                          <a:spcPts val="0"/>
                        </a:spcAft>
                      </a:pPr>
                      <a:r>
                        <a:rPr lang="en-US" sz="1600" dirty="0">
                          <a:latin typeface="+mn-lt"/>
                          <a:ea typeface="Times New Roman"/>
                          <a:cs typeface="Times New Roman"/>
                        </a:rPr>
                        <a:t>Moderately </a:t>
                      </a:r>
                      <a:r>
                        <a:rPr lang="en-US" sz="1600" dirty="0" smtClean="0">
                          <a:latin typeface="+mn-lt"/>
                          <a:ea typeface="Times New Roman"/>
                          <a:cs typeface="Times New Roman"/>
                        </a:rPr>
                        <a:t>active</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mn-lt"/>
                          <a:ea typeface="Times New Roman"/>
                          <a:cs typeface="Times New Roman"/>
                        </a:rPr>
                        <a:t>101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000000"/>
                          </a:solidFill>
                          <a:latin typeface="+mn-lt"/>
                          <a:ea typeface="Times New Roman"/>
                          <a:cs typeface="Times New Roman"/>
                        </a:rPr>
                        <a:t>0.17</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440">
                <a:tc>
                  <a:txBody>
                    <a:bodyPr/>
                    <a:lstStyle/>
                    <a:p>
                      <a:pPr marL="0" marR="0">
                        <a:lnSpc>
                          <a:spcPct val="200000"/>
                        </a:lnSpc>
                        <a:spcBef>
                          <a:spcPts val="0"/>
                        </a:spcBef>
                        <a:spcAft>
                          <a:spcPts val="0"/>
                        </a:spcAft>
                      </a:pPr>
                      <a:r>
                        <a:rPr lang="en-US" sz="1600" dirty="0">
                          <a:latin typeface="+mn-lt"/>
                          <a:ea typeface="Times New Roman"/>
                          <a:cs typeface="Times New Roman"/>
                        </a:rPr>
                        <a:t>Somewhat </a:t>
                      </a:r>
                      <a:r>
                        <a:rPr lang="en-US" sz="1600" dirty="0" smtClean="0">
                          <a:latin typeface="+mn-lt"/>
                          <a:ea typeface="Times New Roman"/>
                          <a:cs typeface="Times New Roman"/>
                        </a:rPr>
                        <a:t>sedentary</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mn-lt"/>
                          <a:ea typeface="Times New Roman"/>
                          <a:cs typeface="Times New Roman"/>
                        </a:rPr>
                        <a:t>252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000000"/>
                          </a:solidFill>
                          <a:latin typeface="+mn-lt"/>
                          <a:ea typeface="Times New Roman"/>
                          <a:cs typeface="Times New Roman"/>
                        </a:rPr>
                        <a:t>0.41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440">
                <a:tc>
                  <a:txBody>
                    <a:bodyPr/>
                    <a:lstStyle/>
                    <a:p>
                      <a:pPr marL="0" marR="0">
                        <a:lnSpc>
                          <a:spcPct val="200000"/>
                        </a:lnSpc>
                        <a:spcBef>
                          <a:spcPts val="0"/>
                        </a:spcBef>
                        <a:spcAft>
                          <a:spcPts val="0"/>
                        </a:spcAft>
                      </a:pPr>
                      <a:r>
                        <a:rPr lang="en-US" sz="1600" dirty="0">
                          <a:latin typeface="+mn-lt"/>
                          <a:ea typeface="Times New Roman"/>
                          <a:cs typeface="Times New Roman"/>
                        </a:rPr>
                        <a:t>Very </a:t>
                      </a:r>
                      <a:r>
                        <a:rPr lang="en-US" sz="1600" dirty="0" smtClean="0">
                          <a:latin typeface="+mn-lt"/>
                          <a:ea typeface="Times New Roman"/>
                          <a:cs typeface="Times New Roman"/>
                        </a:rPr>
                        <a:t>sedentary</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a:latin typeface="+mn-lt"/>
                          <a:ea typeface="Times New Roman"/>
                          <a:cs typeface="Times New Roman"/>
                        </a:rPr>
                        <a:t>179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dirty="0" smtClean="0">
                          <a:solidFill>
                            <a:srgbClr val="000000"/>
                          </a:solidFill>
                          <a:latin typeface="+mn-lt"/>
                          <a:ea typeface="Times New Roman"/>
                          <a:cs typeface="Times New Roman"/>
                        </a:rPr>
                        <a:t>0.29</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Chart 5"/>
          <p:cNvGraphicFramePr/>
          <p:nvPr/>
        </p:nvGraphicFramePr>
        <p:xfrm>
          <a:off x="762000" y="3429000"/>
          <a:ext cx="7467600" cy="259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Graphical Summaries</a:t>
            </a:r>
            <a:endParaRPr lang="en-US" dirty="0"/>
          </a:p>
        </p:txBody>
      </p:sp>
      <p:sp>
        <p:nvSpPr>
          <p:cNvPr id="7" name="Text Placeholder 6"/>
          <p:cNvSpPr>
            <a:spLocks noGrp="1"/>
          </p:cNvSpPr>
          <p:nvPr>
            <p:ph type="body" idx="1"/>
          </p:nvPr>
        </p:nvSpPr>
        <p:spPr>
          <a:xfrm>
            <a:off x="228600" y="1524000"/>
            <a:ext cx="4040188" cy="639762"/>
          </a:xfrm>
        </p:spPr>
        <p:txBody>
          <a:bodyPr/>
          <a:lstStyle/>
          <a:p>
            <a:r>
              <a:rPr lang="en-US" dirty="0" smtClean="0"/>
              <a:t>Categorical Variables</a:t>
            </a:r>
            <a:endParaRPr lang="en-US" dirty="0"/>
          </a:p>
        </p:txBody>
      </p:sp>
      <p:sp>
        <p:nvSpPr>
          <p:cNvPr id="5" name="Content Placeholder 4"/>
          <p:cNvSpPr>
            <a:spLocks noGrp="1"/>
          </p:cNvSpPr>
          <p:nvPr>
            <p:ph sz="half" idx="2"/>
          </p:nvPr>
        </p:nvSpPr>
        <p:spPr>
          <a:xfrm>
            <a:off x="304800" y="2209800"/>
            <a:ext cx="4040188" cy="3951288"/>
          </a:xfrm>
        </p:spPr>
        <p:txBody>
          <a:bodyPr/>
          <a:lstStyle/>
          <a:p>
            <a:pPr>
              <a:buNone/>
            </a:pPr>
            <a:r>
              <a:rPr lang="en-US" dirty="0" smtClean="0"/>
              <a:t>Bar Graphs</a:t>
            </a:r>
          </a:p>
        </p:txBody>
      </p:sp>
      <p:sp>
        <p:nvSpPr>
          <p:cNvPr id="8" name="Text Placeholder 7"/>
          <p:cNvSpPr>
            <a:spLocks noGrp="1"/>
          </p:cNvSpPr>
          <p:nvPr>
            <p:ph type="body" sz="quarter" idx="3"/>
          </p:nvPr>
        </p:nvSpPr>
        <p:spPr/>
        <p:txBody>
          <a:bodyPr/>
          <a:lstStyle/>
          <a:p>
            <a:r>
              <a:rPr lang="en-US" dirty="0" smtClean="0"/>
              <a:t>Continuous Variables</a:t>
            </a:r>
            <a:endParaRPr lang="en-US" dirty="0"/>
          </a:p>
        </p:txBody>
      </p:sp>
      <p:sp>
        <p:nvSpPr>
          <p:cNvPr id="9" name="Content Placeholder 8"/>
          <p:cNvSpPr>
            <a:spLocks noGrp="1"/>
          </p:cNvSpPr>
          <p:nvPr>
            <p:ph sz="quarter" idx="4"/>
          </p:nvPr>
        </p:nvSpPr>
        <p:spPr/>
        <p:txBody>
          <a:bodyPr/>
          <a:lstStyle/>
          <a:p>
            <a:pPr>
              <a:buNone/>
            </a:pPr>
            <a:r>
              <a:rPr lang="en-US" dirty="0" smtClean="0"/>
              <a:t>Histograms</a:t>
            </a:r>
            <a:endParaRPr lang="en-US"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5" name="Object 1"/>
          <p:cNvGraphicFramePr>
            <a:graphicFrameLocks noChangeAspect="1"/>
          </p:cNvGraphicFramePr>
          <p:nvPr/>
        </p:nvGraphicFramePr>
        <p:xfrm>
          <a:off x="304800" y="2667000"/>
          <a:ext cx="3886200" cy="2331720"/>
        </p:xfrm>
        <a:graphic>
          <a:graphicData uri="http://schemas.openxmlformats.org/presentationml/2006/ole">
            <mc:AlternateContent xmlns:mc="http://schemas.openxmlformats.org/markup-compatibility/2006">
              <mc:Choice xmlns:v="urn:schemas-microsoft-com:vml" Requires="v">
                <p:oleObj spid="_x0000_s52230" name="Bitmap Image" r:id="rId3" imgW="4600000" imgH="2771429" progId="PBrush">
                  <p:embed/>
                </p:oleObj>
              </mc:Choice>
              <mc:Fallback>
                <p:oleObj name="Bitmap Image" r:id="rId3" imgW="4600000" imgH="2771429"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67000"/>
                        <a:ext cx="3886200" cy="2331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7" name="Object 3"/>
          <p:cNvGraphicFramePr>
            <a:graphicFrameLocks noChangeAspect="1"/>
          </p:cNvGraphicFramePr>
          <p:nvPr/>
        </p:nvGraphicFramePr>
        <p:xfrm>
          <a:off x="4738686" y="2667000"/>
          <a:ext cx="4024314" cy="2381624"/>
        </p:xfrm>
        <a:graphic>
          <a:graphicData uri="http://schemas.openxmlformats.org/presentationml/2006/ole">
            <mc:AlternateContent xmlns:mc="http://schemas.openxmlformats.org/markup-compatibility/2006">
              <mc:Choice xmlns:v="urn:schemas-microsoft-com:vml" Requires="v">
                <p:oleObj spid="_x0000_s52231" name="Bitmap Image" r:id="rId5" imgW="4600000" imgH="2991268" progId="PBrush">
                  <p:embed/>
                </p:oleObj>
              </mc:Choice>
              <mc:Fallback>
                <p:oleObj name="Bitmap Image" r:id="rId5" imgW="4600000" imgH="2991268"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6" y="2667000"/>
                        <a:ext cx="4024314" cy="2381624"/>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cs typeface="Times New Roman" pitchFamily="18" charset="0"/>
              </a:rPr>
              <a:t>Distributions</a:t>
            </a:r>
            <a:endParaRPr lang="en-US" dirty="0">
              <a:cs typeface="Times New Roman" pitchFamily="18" charset="0"/>
            </a:endParaRPr>
          </a:p>
        </p:txBody>
      </p:sp>
      <p:sp>
        <p:nvSpPr>
          <p:cNvPr id="8" name="Content Placeholder 7"/>
          <p:cNvSpPr>
            <a:spLocks noGrp="1"/>
          </p:cNvSpPr>
          <p:nvPr>
            <p:ph idx="1"/>
          </p:nvPr>
        </p:nvSpPr>
        <p:spPr/>
        <p:txBody>
          <a:bodyPr>
            <a:normAutofit lnSpcReduction="10000"/>
          </a:bodyPr>
          <a:lstStyle/>
          <a:p>
            <a:r>
              <a:rPr lang="en-US" i="1" dirty="0" smtClean="0">
                <a:cs typeface="Times New Roman" pitchFamily="18" charset="0"/>
              </a:rPr>
              <a:t>Distributions provide information on</a:t>
            </a:r>
          </a:p>
          <a:p>
            <a:pPr lvl="1">
              <a:buNone/>
            </a:pPr>
            <a:r>
              <a:rPr lang="en-US" dirty="0" smtClean="0">
                <a:cs typeface="Times New Roman" pitchFamily="18" charset="0"/>
              </a:rPr>
              <a:t>Symmetry</a:t>
            </a:r>
          </a:p>
          <a:p>
            <a:pPr lvl="1">
              <a:buNone/>
            </a:pPr>
            <a:r>
              <a:rPr lang="en-US" dirty="0" smtClean="0">
                <a:cs typeface="Times New Roman" pitchFamily="18" charset="0"/>
              </a:rPr>
              <a:t>Location of center and spread</a:t>
            </a:r>
          </a:p>
          <a:p>
            <a:pPr lvl="1">
              <a:buNone/>
            </a:pPr>
            <a:r>
              <a:rPr lang="en-US" dirty="0" smtClean="0">
                <a:cs typeface="Times New Roman" pitchFamily="18" charset="0"/>
              </a:rPr>
              <a:t>Evidence of patterns</a:t>
            </a:r>
          </a:p>
          <a:p>
            <a:r>
              <a:rPr lang="en-US" i="1" dirty="0" smtClean="0">
                <a:cs typeface="Times New Roman" pitchFamily="18" charset="0"/>
              </a:rPr>
              <a:t>Some distributions have special shapes.</a:t>
            </a:r>
          </a:p>
          <a:p>
            <a:pPr lvl="1">
              <a:buNone/>
            </a:pPr>
            <a:r>
              <a:rPr lang="en-US" dirty="0" smtClean="0">
                <a:cs typeface="Times New Roman" pitchFamily="18" charset="0"/>
              </a:rPr>
              <a:t>The normal distribution has one peak, is symmetric, and has the mean and median in the center.</a:t>
            </a:r>
          </a:p>
          <a:p>
            <a:pPr lvl="1">
              <a:buNone/>
            </a:pPr>
            <a:r>
              <a:rPr lang="en-US" dirty="0" smtClean="0">
                <a:cs typeface="Times New Roman" pitchFamily="18" charset="0"/>
              </a:rPr>
              <a:t>A skewed distribution has longer tails in one direction.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8400" y="1524000"/>
            <a:ext cx="4419600" cy="3429000"/>
          </a:xfrm>
          <a:prstGeom prst="rect">
            <a:avLst/>
          </a:prstGeom>
          <a:ln w="1270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ln>
                <a:solidFill>
                  <a:schemeClr val="tx1"/>
                </a:solidFill>
              </a:ln>
              <a:solidFill>
                <a:schemeClr val="bg1"/>
              </a:solidFill>
            </a:endParaRPr>
          </a:p>
        </p:txBody>
      </p:sp>
      <p:sp>
        <p:nvSpPr>
          <p:cNvPr id="2" name="Title 1"/>
          <p:cNvSpPr>
            <a:spLocks noGrp="1"/>
          </p:cNvSpPr>
          <p:nvPr>
            <p:ph type="title"/>
          </p:nvPr>
        </p:nvSpPr>
        <p:spPr/>
        <p:txBody>
          <a:bodyPr/>
          <a:lstStyle/>
          <a:p>
            <a:r>
              <a:rPr lang="en-US" dirty="0" smtClean="0"/>
              <a:t>Normal Distribution</a:t>
            </a:r>
            <a:endParaRPr lang="en-US" dirty="0"/>
          </a:p>
        </p:txBody>
      </p:sp>
      <p:sp>
        <p:nvSpPr>
          <p:cNvPr id="542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4283"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3" name="Picture 14" descr="norm_hist_plain2.JPG"/>
          <p:cNvPicPr>
            <a:picLocks noChangeAspect="1" noChangeArrowheads="1"/>
          </p:cNvPicPr>
          <p:nvPr/>
        </p:nvPicPr>
        <p:blipFill>
          <a:blip r:embed="rId2" cstate="print"/>
          <a:srcRect/>
          <a:stretch>
            <a:fillRect/>
          </a:stretch>
        </p:blipFill>
        <p:spPr bwMode="auto">
          <a:xfrm>
            <a:off x="2736850" y="1828800"/>
            <a:ext cx="2914650" cy="2714625"/>
          </a:xfrm>
          <a:prstGeom prst="rect">
            <a:avLst/>
          </a:prstGeom>
          <a:effectLst>
            <a:outerShdw blurRad="50800" dist="50800" dir="5400000" algn="ctr" rotWithShape="0">
              <a:schemeClr val="bg1"/>
            </a:outerShdw>
          </a:effectLst>
        </p:spPr>
      </p:pic>
      <p:sp>
        <p:nvSpPr>
          <p:cNvPr id="54277" name="AutoShape 5"/>
          <p:cNvSpPr>
            <a:spLocks noChangeShapeType="1"/>
          </p:cNvSpPr>
          <p:nvPr/>
        </p:nvSpPr>
        <p:spPr bwMode="auto">
          <a:xfrm flipV="1">
            <a:off x="4567238" y="2317750"/>
            <a:ext cx="747712" cy="557213"/>
          </a:xfrm>
          <a:prstGeom prst="straightConnector1">
            <a:avLst/>
          </a:prstGeom>
          <a:noFill/>
          <a:ln w="22225">
            <a:solidFill>
              <a:srgbClr val="C0504D"/>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p>
        </p:txBody>
      </p:sp>
      <p:sp>
        <p:nvSpPr>
          <p:cNvPr id="54278" name="Text Box 6"/>
          <p:cNvSpPr txBox="1">
            <a:spLocks noChangeArrowheads="1"/>
          </p:cNvSpPr>
          <p:nvPr/>
        </p:nvSpPr>
        <p:spPr bwMode="auto">
          <a:xfrm>
            <a:off x="5226050" y="2151063"/>
            <a:ext cx="1708150" cy="43973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504D"/>
                </a:solidFill>
                <a:effectLst/>
                <a:latin typeface="Arial" pitchFamily="34" charset="0"/>
                <a:ea typeface="Calibri" pitchFamily="34" charset="0"/>
              </a:rPr>
              <a:t>Point of Curvature</a:t>
            </a:r>
          </a:p>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C0504D"/>
                </a:solidFill>
                <a:latin typeface="Arial" pitchFamily="34" charset="0"/>
              </a:rPr>
              <a:t>(One Standard Deviation</a:t>
            </a:r>
            <a:r>
              <a:rPr lang="en-US" sz="1000" dirty="0">
                <a:solidFill>
                  <a:srgbClr val="C0504D"/>
                </a:solidFill>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5" name="Straight Connector 14"/>
          <p:cNvCxnSpPr>
            <a:stCxn id="54273" idx="0"/>
            <a:endCxn id="54273" idx="2"/>
          </p:cNvCxnSpPr>
          <p:nvPr/>
        </p:nvCxnSpPr>
        <p:spPr>
          <a:xfrm rot="16200000" flipH="1">
            <a:off x="2836862" y="3186112"/>
            <a:ext cx="2714625"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81400" y="4648200"/>
            <a:ext cx="1359668" cy="276999"/>
          </a:xfrm>
          <a:prstGeom prst="rect">
            <a:avLst/>
          </a:prstGeom>
          <a:noFill/>
        </p:spPr>
        <p:txBody>
          <a:bodyPr wrap="none" rtlCol="0">
            <a:spAutoFit/>
          </a:bodyPr>
          <a:lstStyle/>
          <a:p>
            <a:r>
              <a:rPr lang="en-US" sz="1200" b="1" dirty="0" smtClean="0">
                <a:solidFill>
                  <a:schemeClr val="accent1"/>
                </a:solidFill>
              </a:rPr>
              <a:t>Mean and Median</a:t>
            </a:r>
            <a:endParaRPr lang="en-US" sz="1200" b="1" dirty="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Empirical Rule</a:t>
            </a:r>
            <a:endParaRPr lang="en-US" dirty="0"/>
          </a:p>
        </p:txBody>
      </p:sp>
      <p:grpSp>
        <p:nvGrpSpPr>
          <p:cNvPr id="12" name="Group 11"/>
          <p:cNvGrpSpPr/>
          <p:nvPr/>
        </p:nvGrpSpPr>
        <p:grpSpPr>
          <a:xfrm>
            <a:off x="2971800" y="1981200"/>
            <a:ext cx="3105150" cy="2743200"/>
            <a:chOff x="3124200" y="1981200"/>
            <a:chExt cx="3105150" cy="2743200"/>
          </a:xfrm>
        </p:grpSpPr>
        <p:pic>
          <p:nvPicPr>
            <p:cNvPr id="56321" name="Picture 20"/>
            <p:cNvPicPr>
              <a:picLocks noChangeAspect="1" noChangeArrowheads="1"/>
            </p:cNvPicPr>
            <p:nvPr/>
          </p:nvPicPr>
          <p:blipFill>
            <a:blip r:embed="rId2" cstate="print"/>
            <a:srcRect/>
            <a:stretch>
              <a:fillRect/>
            </a:stretch>
          </p:blipFill>
          <p:spPr bwMode="auto">
            <a:xfrm>
              <a:off x="3124200" y="1981200"/>
              <a:ext cx="3105150" cy="2743200"/>
            </a:xfrm>
            <a:prstGeom prst="rect">
              <a:avLst/>
            </a:prstGeom>
            <a:noFill/>
            <a:ln w="12700">
              <a:solidFill>
                <a:schemeClr val="tx1"/>
              </a:solidFill>
            </a:ln>
          </p:spPr>
        </p:pic>
        <p:sp>
          <p:nvSpPr>
            <p:cNvPr id="56326" name="Text Box 6"/>
            <p:cNvSpPr txBox="1">
              <a:spLocks noChangeArrowheads="1"/>
            </p:cNvSpPr>
            <p:nvPr/>
          </p:nvSpPr>
          <p:spPr bwMode="auto">
            <a:xfrm>
              <a:off x="4314825" y="3822700"/>
              <a:ext cx="977900" cy="266700"/>
            </a:xfrm>
            <a:prstGeom prst="rect">
              <a:avLst/>
            </a:prstGeom>
            <a:solidFill>
              <a:srgbClr val="FFFFFF">
                <a:alpha val="0"/>
              </a:srgbClr>
            </a:solidFill>
            <a:ln w="12700">
              <a:solidFill>
                <a:schemeClr val="tx1"/>
              </a:solid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[----68%---]</a:t>
              </a:r>
              <a:endParaRPr kumimoji="0" lang="en-US" sz="1800" b="0" i="0" u="none" strike="noStrike" cap="none" normalizeH="0" baseline="0" dirty="0" smtClean="0">
                <a:ln>
                  <a:noFill/>
                </a:ln>
                <a:solidFill>
                  <a:schemeClr val="tx1"/>
                </a:solidFill>
                <a:effectLst/>
                <a:latin typeface="Arial" pitchFamily="34" charset="0"/>
              </a:endParaRPr>
            </a:p>
          </p:txBody>
        </p:sp>
        <p:sp>
          <p:nvSpPr>
            <p:cNvPr id="56325" name="Text Box 5"/>
            <p:cNvSpPr txBox="1">
              <a:spLocks noChangeArrowheads="1"/>
            </p:cNvSpPr>
            <p:nvPr/>
          </p:nvSpPr>
          <p:spPr bwMode="auto">
            <a:xfrm>
              <a:off x="3900488" y="4087813"/>
              <a:ext cx="1658937" cy="266700"/>
            </a:xfrm>
            <a:prstGeom prst="rect">
              <a:avLst/>
            </a:prstGeom>
            <a:solidFill>
              <a:srgbClr val="FFFFFF">
                <a:alpha val="0"/>
              </a:srgbClr>
            </a:solidFill>
            <a:ln w="12700">
              <a:solidFill>
                <a:schemeClr val="tx1"/>
              </a:solid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[-----------95.4%---------]</a:t>
              </a:r>
              <a:endParaRPr kumimoji="0" lang="en-US" sz="1800" b="0" i="0" u="none" strike="noStrike" cap="none" normalizeH="0" baseline="0" dirty="0" smtClean="0">
                <a:ln>
                  <a:noFill/>
                </a:ln>
                <a:solidFill>
                  <a:schemeClr val="tx1"/>
                </a:solidFill>
                <a:effectLst/>
                <a:latin typeface="Arial" pitchFamily="34" charset="0"/>
              </a:endParaRPr>
            </a:p>
          </p:txBody>
        </p:sp>
        <p:sp>
          <p:nvSpPr>
            <p:cNvPr id="56324" name="Text Box 4"/>
            <p:cNvSpPr txBox="1">
              <a:spLocks noChangeArrowheads="1"/>
            </p:cNvSpPr>
            <p:nvPr/>
          </p:nvSpPr>
          <p:spPr bwMode="auto">
            <a:xfrm>
              <a:off x="3570288" y="4354513"/>
              <a:ext cx="2393950" cy="266700"/>
            </a:xfrm>
            <a:prstGeom prst="rect">
              <a:avLst/>
            </a:prstGeom>
            <a:solidFill>
              <a:srgbClr val="FFFFFF">
                <a:alpha val="0"/>
              </a:srgbClr>
            </a:solidFill>
            <a:ln w="12700">
              <a:solidFill>
                <a:schemeClr val="tx1"/>
              </a:solid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[-----------------99.7%-----------------]</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563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6332"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Skewed Distributions</a:t>
            </a:r>
            <a:endParaRPr lang="en-US" dirty="0"/>
          </a:p>
        </p:txBody>
      </p:sp>
      <p:sp>
        <p:nvSpPr>
          <p:cNvPr id="3" name="Content Placeholder 2"/>
          <p:cNvSpPr>
            <a:spLocks noGrp="1"/>
          </p:cNvSpPr>
          <p:nvPr>
            <p:ph idx="1"/>
          </p:nvPr>
        </p:nvSpPr>
        <p:spPr/>
        <p:txBody>
          <a:bodyPr/>
          <a:lstStyle/>
          <a:p>
            <a:r>
              <a:rPr lang="en-US" i="1" dirty="0" smtClean="0"/>
              <a:t>Skewed distributions have longer tails in one direction.</a:t>
            </a:r>
          </a:p>
          <a:p>
            <a:pPr lvl="1">
              <a:buNone/>
            </a:pPr>
            <a:r>
              <a:rPr lang="en-US" sz="2400" dirty="0" smtClean="0"/>
              <a:t>Right-skewed distributions have a longer tail to the right.</a:t>
            </a:r>
          </a:p>
          <a:p>
            <a:pPr lvl="1">
              <a:buNone/>
            </a:pPr>
            <a:r>
              <a:rPr lang="en-US" sz="2400" dirty="0" smtClean="0"/>
              <a:t>Left-skewed distributions have a longer tail to the left.</a:t>
            </a:r>
            <a:endParaRPr lang="en-US" sz="2400" dirty="0"/>
          </a:p>
        </p:txBody>
      </p:sp>
      <p:pic>
        <p:nvPicPr>
          <p:cNvPr id="4" name="Picture 3"/>
          <p:cNvPicPr/>
          <p:nvPr/>
        </p:nvPicPr>
        <p:blipFill>
          <a:blip r:embed="rId2" cstate="print"/>
          <a:srcRect/>
          <a:stretch>
            <a:fillRect/>
          </a:stretch>
        </p:blipFill>
        <p:spPr bwMode="auto">
          <a:xfrm>
            <a:off x="2514600" y="3505200"/>
            <a:ext cx="3810000" cy="2619375"/>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 Variables</a:t>
            </a:r>
            <a:endParaRPr lang="en-US" dirty="0"/>
          </a:p>
        </p:txBody>
      </p:sp>
      <p:sp>
        <p:nvSpPr>
          <p:cNvPr id="3" name="Content Placeholder 2"/>
          <p:cNvSpPr>
            <a:spLocks noGrp="1"/>
          </p:cNvSpPr>
          <p:nvPr>
            <p:ph idx="1"/>
          </p:nvPr>
        </p:nvSpPr>
        <p:spPr>
          <a:xfrm>
            <a:off x="457200" y="1600200"/>
            <a:ext cx="5029200" cy="4525963"/>
          </a:xfrm>
        </p:spPr>
        <p:txBody>
          <a:bodyPr>
            <a:normAutofit lnSpcReduction="10000"/>
          </a:bodyPr>
          <a:lstStyle/>
          <a:p>
            <a:r>
              <a:rPr lang="en-US" i="1" dirty="0" smtClean="0">
                <a:cs typeface="Times New Roman" pitchFamily="18" charset="0"/>
              </a:rPr>
              <a:t>Count variables are special.</a:t>
            </a:r>
          </a:p>
          <a:p>
            <a:pPr lvl="1">
              <a:buNone/>
            </a:pPr>
            <a:r>
              <a:rPr lang="en-US" sz="2000" dirty="0" smtClean="0">
                <a:cs typeface="Times New Roman" pitchFamily="18" charset="0"/>
              </a:rPr>
              <a:t>Can go to infinity.</a:t>
            </a:r>
          </a:p>
          <a:p>
            <a:pPr lvl="1">
              <a:buNone/>
            </a:pPr>
            <a:r>
              <a:rPr lang="en-US" sz="2000" dirty="0" smtClean="0">
                <a:cs typeface="Times New Roman" pitchFamily="18" charset="0"/>
              </a:rPr>
              <a:t>Gaps in between possible counts.</a:t>
            </a:r>
          </a:p>
          <a:p>
            <a:pPr lvl="1">
              <a:buNone/>
            </a:pPr>
            <a:r>
              <a:rPr lang="en-US" sz="2000" dirty="0" smtClean="0">
                <a:cs typeface="Times New Roman" pitchFamily="18" charset="0"/>
              </a:rPr>
              <a:t>Mean and variance are the same.</a:t>
            </a:r>
          </a:p>
          <a:p>
            <a:pPr lvl="1">
              <a:buNone/>
            </a:pPr>
            <a:r>
              <a:rPr lang="en-US" sz="2000" dirty="0" smtClean="0">
                <a:cs typeface="Times New Roman" pitchFamily="18" charset="0"/>
              </a:rPr>
              <a:t>Distribution is often skewed to the left.</a:t>
            </a:r>
          </a:p>
          <a:p>
            <a:r>
              <a:rPr lang="en-US" sz="2800" dirty="0" smtClean="0">
                <a:cs typeface="Times New Roman" pitchFamily="18" charset="0"/>
              </a:rPr>
              <a:t>Depending on the number of counts measured, a variable can be summarized as a continuous or categorical variable.</a:t>
            </a:r>
            <a:endParaRPr lang="en-US" sz="2800" dirty="0">
              <a:cs typeface="Times New Roman" pitchFamily="18" charset="0"/>
            </a:endParaRPr>
          </a:p>
        </p:txBody>
      </p:sp>
      <p:pic>
        <p:nvPicPr>
          <p:cNvPr id="4" name="Picture 3"/>
          <p:cNvPicPr/>
          <p:nvPr/>
        </p:nvPicPr>
        <p:blipFill>
          <a:blip r:embed="rId2" cstate="print"/>
          <a:srcRect/>
          <a:stretch>
            <a:fillRect/>
          </a:stretch>
        </p:blipFill>
        <p:spPr bwMode="auto">
          <a:xfrm>
            <a:off x="5334000" y="2514600"/>
            <a:ext cx="3659767"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Percentiles</a:t>
            </a:r>
            <a:endParaRPr lang="en-US" dirty="0"/>
          </a:p>
        </p:txBody>
      </p:sp>
      <p:sp>
        <p:nvSpPr>
          <p:cNvPr id="3" name="Content Placeholder 2"/>
          <p:cNvSpPr>
            <a:spLocks noGrp="1"/>
          </p:cNvSpPr>
          <p:nvPr>
            <p:ph idx="1"/>
          </p:nvPr>
        </p:nvSpPr>
        <p:spPr/>
        <p:txBody>
          <a:bodyPr>
            <a:normAutofit lnSpcReduction="10000"/>
          </a:bodyPr>
          <a:lstStyle/>
          <a:p>
            <a:r>
              <a:rPr lang="en-US" i="1" dirty="0" smtClean="0">
                <a:cs typeface="Times New Roman" pitchFamily="18" charset="0"/>
              </a:rPr>
              <a:t>Percentiles are the percentage of observations that have values smaller than the one of interest.</a:t>
            </a:r>
          </a:p>
          <a:p>
            <a:pPr lvl="1">
              <a:buNone/>
            </a:pPr>
            <a:r>
              <a:rPr lang="en-US" dirty="0" smtClean="0">
                <a:cs typeface="Times New Roman" pitchFamily="18" charset="0"/>
              </a:rPr>
              <a:t>Heights come from a normal distribution with mean of 45 in. (SD 1 in.)</a:t>
            </a:r>
          </a:p>
          <a:p>
            <a:pPr lvl="1">
              <a:buNone/>
            </a:pPr>
            <a:r>
              <a:rPr lang="en-US" dirty="0" smtClean="0">
                <a:cs typeface="Times New Roman" pitchFamily="18" charset="0"/>
              </a:rPr>
              <a:t>Distribution can be used to</a:t>
            </a:r>
          </a:p>
          <a:p>
            <a:pPr lvl="1">
              <a:buNone/>
            </a:pPr>
            <a:r>
              <a:rPr lang="en-US" dirty="0">
                <a:cs typeface="Times New Roman" pitchFamily="18" charset="0"/>
              </a:rPr>
              <a:t>	</a:t>
            </a:r>
            <a:r>
              <a:rPr lang="en-US" dirty="0" smtClean="0">
                <a:cs typeface="Times New Roman" pitchFamily="18" charset="0"/>
              </a:rPr>
              <a:t>determine if a child’s height</a:t>
            </a:r>
          </a:p>
          <a:p>
            <a:pPr lvl="1">
              <a:buNone/>
            </a:pPr>
            <a:r>
              <a:rPr lang="en-US" dirty="0">
                <a:cs typeface="Times New Roman" pitchFamily="18" charset="0"/>
              </a:rPr>
              <a:t>	</a:t>
            </a:r>
            <a:r>
              <a:rPr lang="en-US" dirty="0" smtClean="0">
                <a:cs typeface="Times New Roman" pitchFamily="18" charset="0"/>
              </a:rPr>
              <a:t>is very short, very tall, or </a:t>
            </a:r>
          </a:p>
          <a:p>
            <a:pPr lvl="1">
              <a:buNone/>
            </a:pPr>
            <a:r>
              <a:rPr lang="en-US" dirty="0">
                <a:cs typeface="Times New Roman" pitchFamily="18" charset="0"/>
              </a:rPr>
              <a:t>	</a:t>
            </a:r>
            <a:r>
              <a:rPr lang="en-US" dirty="0" smtClean="0">
                <a:cs typeface="Times New Roman" pitchFamily="18" charset="0"/>
              </a:rPr>
              <a:t>average.</a:t>
            </a:r>
          </a:p>
        </p:txBody>
      </p:sp>
      <p:pic>
        <p:nvPicPr>
          <p:cNvPr id="4" name="Picture 3"/>
          <p:cNvPicPr/>
          <p:nvPr/>
        </p:nvPicPr>
        <p:blipFill>
          <a:blip r:embed="rId2" cstate="print"/>
          <a:srcRect/>
          <a:stretch>
            <a:fillRect/>
          </a:stretch>
        </p:blipFill>
        <p:spPr bwMode="auto">
          <a:xfrm>
            <a:off x="5334000" y="3505200"/>
            <a:ext cx="3429000" cy="2514600"/>
          </a:xfrm>
          <a:prstGeom prst="rect">
            <a:avLst/>
          </a:prstGeom>
          <a:solidFill>
            <a:schemeClr val="bg1"/>
          </a:solid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Online Calculators Available</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Normal distribution</a:t>
            </a:r>
          </a:p>
          <a:p>
            <a:r>
              <a:rPr lang="en-US" i="1" dirty="0" smtClean="0">
                <a:cs typeface="Times New Roman" pitchFamily="18" charset="0"/>
              </a:rPr>
              <a:t>t</a:t>
            </a:r>
            <a:r>
              <a:rPr lang="en-US" dirty="0" smtClean="0">
                <a:cs typeface="Times New Roman" pitchFamily="18" charset="0"/>
              </a:rPr>
              <a:t>-distribution</a:t>
            </a:r>
          </a:p>
          <a:p>
            <a:r>
              <a:rPr lang="en-US" i="1" dirty="0" smtClean="0">
                <a:cs typeface="Times New Roman" pitchFamily="18" charset="0"/>
              </a:rPr>
              <a:t>F</a:t>
            </a:r>
            <a:r>
              <a:rPr lang="en-US" dirty="0" smtClean="0">
                <a:cs typeface="Times New Roman" pitchFamily="18" charset="0"/>
              </a:rPr>
              <a:t>-distribution</a:t>
            </a:r>
          </a:p>
          <a:p>
            <a:r>
              <a:rPr lang="en-US" dirty="0" smtClean="0">
                <a:cs typeface="Times New Roman" pitchFamily="18" charset="0"/>
              </a:rPr>
              <a:t>Binomial distribution</a:t>
            </a:r>
          </a:p>
          <a:p>
            <a:r>
              <a:rPr lang="en-US" dirty="0" smtClean="0">
                <a:cs typeface="Times New Roman" pitchFamily="18" charset="0"/>
              </a:rPr>
              <a:t>Chi-square distribution</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biostatistics</a:t>
            </a:r>
            <a:endParaRPr lang="en-US" dirty="0"/>
          </a:p>
        </p:txBody>
      </p:sp>
      <p:sp>
        <p:nvSpPr>
          <p:cNvPr id="3" name="Content Placeholder 2"/>
          <p:cNvSpPr>
            <a:spLocks noGrp="1"/>
          </p:cNvSpPr>
          <p:nvPr>
            <p:ph idx="1"/>
          </p:nvPr>
        </p:nvSpPr>
        <p:spPr/>
        <p:txBody>
          <a:bodyPr/>
          <a:lstStyle/>
          <a:p>
            <a:r>
              <a:rPr lang="en-US" i="1" dirty="0" smtClean="0">
                <a:cs typeface="Times New Roman" pitchFamily="18" charset="0"/>
              </a:rPr>
              <a:t>We attempt to answer research questions by conducting studies.</a:t>
            </a:r>
          </a:p>
          <a:p>
            <a:pPr lvl="1">
              <a:buNone/>
            </a:pPr>
            <a:r>
              <a:rPr lang="en-US" dirty="0" smtClean="0">
                <a:cs typeface="Times New Roman" pitchFamily="18" charset="0"/>
              </a:rPr>
              <a:t>Biostatistics provides us with strategies for investigating important questions even when the subjects are diverse.</a:t>
            </a:r>
          </a:p>
          <a:p>
            <a:pPr lvl="1">
              <a:buNone/>
            </a:pPr>
            <a:r>
              <a:rPr lang="en-US" dirty="0" smtClean="0">
                <a:cs typeface="Times New Roman" pitchFamily="18" charset="0"/>
              </a:rPr>
              <a:t>Biostatistics is really the science of summarizing and handling the variability that comes from doing research on a diverse group of subjects.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Variability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Times New Roman" pitchFamily="18" charset="0"/>
              </a:rPr>
              <a:t>Variability Within Subjects and Samples</a:t>
            </a:r>
            <a:endParaRPr lang="en-US" sz="3600" dirty="0">
              <a:cs typeface="Times New Roman" pitchFamily="18" charset="0"/>
            </a:endParaRPr>
          </a:p>
        </p:txBody>
      </p:sp>
      <p:sp>
        <p:nvSpPr>
          <p:cNvPr id="3" name="Content Placeholder 2"/>
          <p:cNvSpPr>
            <a:spLocks noGrp="1"/>
          </p:cNvSpPr>
          <p:nvPr>
            <p:ph idx="1"/>
          </p:nvPr>
        </p:nvSpPr>
        <p:spPr/>
        <p:txBody>
          <a:bodyPr>
            <a:normAutofit/>
          </a:bodyPr>
          <a:lstStyle/>
          <a:p>
            <a:r>
              <a:rPr lang="en-US" i="1" dirty="0" smtClean="0">
                <a:cs typeface="Times New Roman" pitchFamily="18" charset="0"/>
              </a:rPr>
              <a:t>Reliability:</a:t>
            </a:r>
          </a:p>
          <a:p>
            <a:pPr lvl="1">
              <a:buNone/>
            </a:pPr>
            <a:r>
              <a:rPr lang="en-US" dirty="0" smtClean="0">
                <a:cs typeface="Times New Roman" pitchFamily="18" charset="0"/>
              </a:rPr>
              <a:t>The variability that comes from measuring the same subject multiple times is described with reliability.</a:t>
            </a:r>
          </a:p>
          <a:p>
            <a:r>
              <a:rPr lang="en-US" i="1" dirty="0" smtClean="0">
                <a:cs typeface="Times New Roman" pitchFamily="18" charset="0"/>
              </a:rPr>
              <a:t>Sample variance:</a:t>
            </a:r>
          </a:p>
          <a:p>
            <a:pPr lvl="1">
              <a:buNone/>
            </a:pPr>
            <a:r>
              <a:rPr lang="en-US" dirty="0" smtClean="0">
                <a:cs typeface="Times New Roman" pitchFamily="18" charset="0"/>
              </a:rPr>
              <a:t>Samples are composed of different subjects.</a:t>
            </a:r>
          </a:p>
          <a:p>
            <a:pPr lvl="1">
              <a:buNone/>
            </a:pPr>
            <a:r>
              <a:rPr lang="en-US" dirty="0" smtClean="0">
                <a:cs typeface="Times New Roman" pitchFamily="18" charset="0"/>
              </a:rPr>
              <a:t>The variability that comes from measuring different subjects in a sample is described with the sample variance.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Sampling Variability</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Samples are composed of different subjects.</a:t>
            </a:r>
          </a:p>
          <a:p>
            <a:r>
              <a:rPr lang="en-US" dirty="0" smtClean="0">
                <a:cs typeface="Times New Roman" pitchFamily="18" charset="0"/>
              </a:rPr>
              <a:t>If different samples of different subjects are taken, do you expect to get the same results?</a:t>
            </a:r>
          </a:p>
          <a:p>
            <a:r>
              <a:rPr lang="en-US" dirty="0" smtClean="0">
                <a:cs typeface="Times New Roman" pitchFamily="18" charset="0"/>
              </a:rPr>
              <a:t>Sampling variability refers to the fact that samples of different subjects result in different results.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Sampling Distributions</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When random samples are selected over and over again, the statistics from these samples will have a particular distribution</a:t>
            </a:r>
            <a:r>
              <a:rPr lang="en-US" dirty="0" smtClean="0">
                <a:cs typeface="Times New Roman"/>
              </a:rPr>
              <a:t>—</a:t>
            </a:r>
            <a:r>
              <a:rPr lang="en-US" dirty="0" smtClean="0">
                <a:cs typeface="Times New Roman" pitchFamily="18" charset="0"/>
              </a:rPr>
              <a:t>a sampling distribution.</a:t>
            </a:r>
          </a:p>
          <a:p>
            <a:r>
              <a:rPr lang="en-US" dirty="0" smtClean="0">
                <a:cs typeface="Times New Roman" pitchFamily="18" charset="0"/>
              </a:rPr>
              <a:t>The Central Limit Theorem tells us that the sampling distribution of means is normally distributed.</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1371600"/>
            <a:ext cx="5410200" cy="4495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Sampling Distribution for the Mean</a:t>
            </a:r>
            <a:endParaRPr lang="en-US" dirty="0"/>
          </a:p>
        </p:txBody>
      </p:sp>
      <p:grpSp>
        <p:nvGrpSpPr>
          <p:cNvPr id="13" name="Group 12"/>
          <p:cNvGrpSpPr/>
          <p:nvPr/>
        </p:nvGrpSpPr>
        <p:grpSpPr>
          <a:xfrm>
            <a:off x="1676400" y="1524000"/>
            <a:ext cx="6043613" cy="4419600"/>
            <a:chOff x="3657600" y="2286000"/>
            <a:chExt cx="3681413" cy="2946400"/>
          </a:xfrm>
        </p:grpSpPr>
        <p:pic>
          <p:nvPicPr>
            <p:cNvPr id="65537" name="Picture 14" descr="norm_hist_plain2.JPG"/>
            <p:cNvPicPr>
              <a:picLocks noChangeAspect="1" noChangeArrowheads="1"/>
            </p:cNvPicPr>
            <p:nvPr/>
          </p:nvPicPr>
          <p:blipFill>
            <a:blip r:embed="rId2" cstate="print"/>
            <a:srcRect/>
            <a:stretch>
              <a:fillRect/>
            </a:stretch>
          </p:blipFill>
          <p:spPr bwMode="auto">
            <a:xfrm>
              <a:off x="3657600" y="2286000"/>
              <a:ext cx="2914650" cy="2714625"/>
            </a:xfrm>
            <a:prstGeom prst="rect">
              <a:avLst/>
            </a:prstGeom>
            <a:noFill/>
          </p:spPr>
        </p:pic>
        <p:sp>
          <p:nvSpPr>
            <p:cNvPr id="65540" name="Text Box 4"/>
            <p:cNvSpPr txBox="1">
              <a:spLocks noChangeArrowheads="1"/>
            </p:cNvSpPr>
            <p:nvPr/>
          </p:nvSpPr>
          <p:spPr bwMode="auto">
            <a:xfrm>
              <a:off x="3697288" y="4962525"/>
              <a:ext cx="2806700" cy="2698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rPr>
                <a:t>All Possible Sample Means</a:t>
              </a:r>
              <a:endParaRPr kumimoji="0" lang="en-US" sz="1800" b="0" i="0" u="none" strike="noStrike" cap="none" normalizeH="0" baseline="0" smtClean="0">
                <a:ln>
                  <a:noFill/>
                </a:ln>
                <a:solidFill>
                  <a:schemeClr val="tx1"/>
                </a:solidFill>
                <a:effectLst/>
                <a:latin typeface="Arial" pitchFamily="34" charset="0"/>
              </a:endParaRPr>
            </a:p>
          </p:txBody>
        </p:sp>
        <p:sp>
          <p:nvSpPr>
            <p:cNvPr id="65541" name="AutoShape 5"/>
            <p:cNvSpPr>
              <a:spLocks noChangeShapeType="1"/>
            </p:cNvSpPr>
            <p:nvPr/>
          </p:nvSpPr>
          <p:spPr bwMode="auto">
            <a:xfrm flipV="1">
              <a:off x="5487988" y="2774950"/>
              <a:ext cx="747712" cy="557213"/>
            </a:xfrm>
            <a:prstGeom prst="straightConnector1">
              <a:avLst/>
            </a:prstGeom>
            <a:noFill/>
            <a:ln w="22225">
              <a:solidFill>
                <a:srgbClr val="C0504D"/>
              </a:solidFill>
              <a:round/>
              <a:headEnd type="triangle" w="med" len="med"/>
              <a:tailEnd/>
            </a:ln>
            <a:effectLst/>
          </p:spPr>
          <p:txBody>
            <a:bodyPr vert="horz" wrap="square" lIns="91440" tIns="45720" rIns="91440" bIns="45720" numCol="1" anchor="t" anchorCtr="0" compatLnSpc="1">
              <a:prstTxWarp prst="textNoShape">
                <a:avLst/>
              </a:prstTxWarp>
            </a:bodyPr>
            <a:lstStyle/>
            <a:p>
              <a:endParaRPr lang="en-US"/>
            </a:p>
          </p:txBody>
        </p:sp>
        <p:sp>
          <p:nvSpPr>
            <p:cNvPr id="65542" name="Text Box 6"/>
            <p:cNvSpPr txBox="1">
              <a:spLocks noChangeArrowheads="1"/>
            </p:cNvSpPr>
            <p:nvPr/>
          </p:nvSpPr>
          <p:spPr bwMode="auto">
            <a:xfrm>
              <a:off x="5867400" y="2590800"/>
              <a:ext cx="1471613" cy="21748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C0504D"/>
                  </a:solidFill>
                  <a:effectLst/>
                  <a:latin typeface="Arial" pitchFamily="34" charset="0"/>
                  <a:ea typeface="Calibri" pitchFamily="34" charset="0"/>
                </a:rPr>
                <a:t>Point of Curvature</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6554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547"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Times New Roman" pitchFamily="18" charset="0"/>
              </a:rPr>
              <a:t>Test Statistics</a:t>
            </a:r>
            <a:endParaRPr lang="en-US" dirty="0">
              <a:cs typeface="Times New Roman" pitchFamily="18" charset="0"/>
            </a:endParaRPr>
          </a:p>
        </p:txBody>
      </p:sp>
      <p:sp>
        <p:nvSpPr>
          <p:cNvPr id="4" name="Content Placeholder 3"/>
          <p:cNvSpPr>
            <a:spLocks noGrp="1"/>
          </p:cNvSpPr>
          <p:nvPr>
            <p:ph idx="1"/>
          </p:nvPr>
        </p:nvSpPr>
        <p:spPr/>
        <p:txBody>
          <a:bodyPr/>
          <a:lstStyle/>
          <a:p>
            <a:r>
              <a:rPr lang="en-US" i="1" dirty="0" smtClean="0">
                <a:cs typeface="Times New Roman" pitchFamily="18" charset="0"/>
              </a:rPr>
              <a:t>Not all statistics will come from a sampling distribution that is normally distributed.</a:t>
            </a:r>
            <a:endParaRPr lang="en-US" i="1" dirty="0">
              <a:cs typeface="Times New Roman" pitchFamily="18" charset="0"/>
            </a:endParaRPr>
          </a:p>
          <a:p>
            <a:pPr lvl="1">
              <a:buNone/>
            </a:pPr>
            <a:r>
              <a:rPr lang="en-US" dirty="0" smtClean="0">
                <a:cs typeface="Times New Roman" pitchFamily="18" charset="0"/>
              </a:rPr>
              <a:t>Variances come from Chi-square distributions.</a:t>
            </a:r>
          </a:p>
          <a:p>
            <a:pPr lvl="1">
              <a:buNone/>
            </a:pPr>
            <a:r>
              <a:rPr lang="en-US" dirty="0" smtClean="0">
                <a:cs typeface="Times New Roman" pitchFamily="18" charset="0"/>
              </a:rPr>
              <a:t>Ratios of variances come from </a:t>
            </a:r>
            <a:r>
              <a:rPr lang="en-US" i="1" dirty="0" smtClean="0">
                <a:cs typeface="Times New Roman" pitchFamily="18" charset="0"/>
              </a:rPr>
              <a:t>F-</a:t>
            </a:r>
            <a:r>
              <a:rPr lang="en-US" dirty="0" smtClean="0">
                <a:cs typeface="Times New Roman" pitchFamily="18" charset="0"/>
              </a:rPr>
              <a:t>distributions.</a:t>
            </a:r>
          </a:p>
          <a:p>
            <a:r>
              <a:rPr lang="en-US" dirty="0" smtClean="0">
                <a:cs typeface="Times New Roman" pitchFamily="18" charset="0"/>
              </a:rPr>
              <a:t>The formulas for statistical test are often just transformations of statistics into test statistics that come from a well-defined distribution.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cs typeface="Times New Roman" pitchFamily="18" charset="0"/>
              </a:rPr>
              <a:t>Concepts for Statistical Inference</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Estimation</a:t>
            </a:r>
            <a:endParaRPr lang="en-US" dirty="0">
              <a:cs typeface="Times New Roman" pitchFamily="18" charset="0"/>
            </a:endParaRPr>
          </a:p>
        </p:txBody>
      </p:sp>
      <p:sp>
        <p:nvSpPr>
          <p:cNvPr id="3" name="Content Placeholder 2"/>
          <p:cNvSpPr>
            <a:spLocks noGrp="1"/>
          </p:cNvSpPr>
          <p:nvPr>
            <p:ph idx="1"/>
          </p:nvPr>
        </p:nvSpPr>
        <p:spPr/>
        <p:txBody>
          <a:bodyPr/>
          <a:lstStyle/>
          <a:p>
            <a:r>
              <a:rPr lang="en-US" i="1" dirty="0" smtClean="0">
                <a:cs typeface="Times New Roman" pitchFamily="18" charset="0"/>
              </a:rPr>
              <a:t>Statistics are used to estimate the parameter.</a:t>
            </a:r>
          </a:p>
          <a:p>
            <a:pPr lvl="1">
              <a:buNone/>
            </a:pPr>
            <a:r>
              <a:rPr lang="en-US" dirty="0" smtClean="0">
                <a:cs typeface="Times New Roman" pitchFamily="18" charset="0"/>
              </a:rPr>
              <a:t>Sampling variability means that the statistics from different samples will be different.</a:t>
            </a:r>
          </a:p>
          <a:p>
            <a:pPr lvl="1">
              <a:buNone/>
            </a:pPr>
            <a:r>
              <a:rPr lang="en-US" dirty="0" smtClean="0">
                <a:cs typeface="Times New Roman" pitchFamily="18" charset="0"/>
              </a:rPr>
              <a:t>Can we trust the statistic we found to estimate the parameter?</a:t>
            </a:r>
          </a:p>
          <a:p>
            <a:r>
              <a:rPr lang="en-US" i="1" dirty="0" smtClean="0">
                <a:cs typeface="Times New Roman" pitchFamily="18" charset="0"/>
              </a:rPr>
              <a:t>Confidence intervals are interval estimates that can estimate the parameter.</a:t>
            </a:r>
          </a:p>
          <a:p>
            <a:pPr lvl="1">
              <a:buNone/>
            </a:pPr>
            <a:r>
              <a:rPr lang="en-US" dirty="0" smtClean="0">
                <a:cs typeface="Times New Roman" pitchFamily="18" charset="0"/>
              </a:rPr>
              <a:t>Take the sampling variability into account.</a:t>
            </a:r>
          </a:p>
          <a:p>
            <a:endParaRPr lang="en-US" dirty="0" smtClean="0">
              <a:cs typeface="Times New Roman" pitchFamily="18" charset="0"/>
            </a:endParaRPr>
          </a:p>
          <a:p>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Confidence Intervals</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The sampling distribution is centered at the true parameter.</a:t>
            </a:r>
          </a:p>
          <a:p>
            <a:r>
              <a:rPr lang="en-US" i="1" dirty="0" smtClean="0">
                <a:cs typeface="Times New Roman" pitchFamily="18" charset="0"/>
              </a:rPr>
              <a:t>Most statistics will be near the true parameter.</a:t>
            </a:r>
          </a:p>
          <a:p>
            <a:pPr lvl="1">
              <a:buNone/>
            </a:pPr>
            <a:r>
              <a:rPr lang="en-US" dirty="0" smtClean="0">
                <a:cs typeface="Times New Roman" pitchFamily="18" charset="0"/>
              </a:rPr>
              <a:t>We just need to add a little to each side of the point estimate to make it large enough to cover the true parameter.</a:t>
            </a:r>
          </a:p>
          <a:p>
            <a:pPr lvl="1">
              <a:buNone/>
            </a:pPr>
            <a:r>
              <a:rPr lang="en-US" dirty="0" smtClean="0">
                <a:cs typeface="Times New Roman" pitchFamily="18" charset="0"/>
              </a:rPr>
              <a:t>Adding and subtracting the margin of error make the point estimate an interval estimate that is likely to cover the true parameter.</a:t>
            </a:r>
          </a:p>
          <a:p>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pitchFamily="18" charset="0"/>
              </a:rPr>
              <a:t>Confidence Interval Example</a:t>
            </a:r>
            <a:endParaRPr lang="en-US" dirty="0">
              <a:latin typeface="+mn-lt"/>
              <a:cs typeface="Times New Roman" pitchFamily="18" charset="0"/>
            </a:endParaRPr>
          </a:p>
        </p:txBody>
      </p:sp>
      <p:sp>
        <p:nvSpPr>
          <p:cNvPr id="3" name="Content Placeholder 2"/>
          <p:cNvSpPr>
            <a:spLocks noGrp="1"/>
          </p:cNvSpPr>
          <p:nvPr>
            <p:ph idx="1"/>
          </p:nvPr>
        </p:nvSpPr>
        <p:spPr>
          <a:xfrm>
            <a:off x="228600" y="1600200"/>
            <a:ext cx="6553200" cy="4525963"/>
          </a:xfrm>
        </p:spPr>
        <p:txBody>
          <a:bodyPr>
            <a:normAutofit/>
          </a:bodyPr>
          <a:lstStyle/>
          <a:p>
            <a:r>
              <a:rPr lang="en-US" sz="2800" dirty="0" smtClean="0">
                <a:cs typeface="Times New Roman" pitchFamily="18" charset="0"/>
              </a:rPr>
              <a:t>The sampling distribution of the mean.</a:t>
            </a:r>
          </a:p>
          <a:p>
            <a:r>
              <a:rPr lang="en-US" sz="2800" dirty="0" smtClean="0">
                <a:cs typeface="Times New Roman" pitchFamily="18" charset="0"/>
              </a:rPr>
              <a:t>95% of all sample means will be within about two standard deviations from the center.</a:t>
            </a:r>
          </a:p>
          <a:p>
            <a:r>
              <a:rPr lang="en-US" sz="2800" dirty="0" smtClean="0">
                <a:cs typeface="Times New Roman" pitchFamily="18" charset="0"/>
              </a:rPr>
              <a:t>A 95% confidence interval is </a:t>
            </a:r>
          </a:p>
          <a:p>
            <a:pPr>
              <a:buNone/>
            </a:pPr>
            <a:r>
              <a:rPr lang="en-US" sz="2800" dirty="0">
                <a:cs typeface="Times New Roman" pitchFamily="18" charset="0"/>
              </a:rPr>
              <a:t>	</a:t>
            </a:r>
            <a:r>
              <a:rPr lang="en-US" sz="2800" dirty="0" smtClean="0">
                <a:cs typeface="Times New Roman" pitchFamily="18" charset="0"/>
              </a:rPr>
              <a:t>found by adding and</a:t>
            </a:r>
          </a:p>
          <a:p>
            <a:pPr>
              <a:buNone/>
            </a:pPr>
            <a:r>
              <a:rPr lang="en-US" sz="2800" dirty="0" smtClean="0">
                <a:cs typeface="Times New Roman" pitchFamily="18" charset="0"/>
              </a:rPr>
              <a:t>	subtracting about two</a:t>
            </a:r>
          </a:p>
          <a:p>
            <a:pPr>
              <a:buNone/>
            </a:pPr>
            <a:r>
              <a:rPr lang="en-US" sz="2800" dirty="0" smtClean="0">
                <a:cs typeface="Times New Roman" pitchFamily="18" charset="0"/>
              </a:rPr>
              <a:t>	standard deviations. </a:t>
            </a:r>
          </a:p>
          <a:p>
            <a:pPr>
              <a:buNone/>
            </a:pPr>
            <a:endParaRPr lang="en-US" sz="3600" dirty="0">
              <a:cs typeface="Times New Roman" pitchFamily="18" charset="0"/>
            </a:endParaRPr>
          </a:p>
        </p:txBody>
      </p:sp>
      <p:pic>
        <p:nvPicPr>
          <p:cNvPr id="727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76800" y="3007111"/>
            <a:ext cx="4114800" cy="3099109"/>
          </a:xfrm>
          <a:prstGeom prst="rect">
            <a:avLst/>
          </a:prstGeom>
          <a:solidFill>
            <a:schemeClr val="bg1"/>
          </a:solid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The goal of public health practice is to try to improve health.</a:t>
            </a:r>
            <a:endParaRPr lang="en-US" dirty="0">
              <a:cs typeface="Times New Roman" pitchFamily="18" charset="0"/>
            </a:endParaRPr>
          </a:p>
          <a:p>
            <a:r>
              <a:rPr lang="en-US" i="1" dirty="0" smtClean="0">
                <a:cs typeface="Times New Roman" pitchFamily="18" charset="0"/>
              </a:rPr>
              <a:t>One area of public health concern is childhood obesity.</a:t>
            </a:r>
          </a:p>
          <a:p>
            <a:pPr lvl="1">
              <a:buNone/>
            </a:pPr>
            <a:r>
              <a:rPr lang="en-US" i="1" dirty="0" smtClean="0">
                <a:cs typeface="Times New Roman" pitchFamily="18" charset="0"/>
              </a:rPr>
              <a:t>Research question</a:t>
            </a:r>
            <a:r>
              <a:rPr lang="en-US" dirty="0" smtClean="0">
                <a:cs typeface="Times New Roman" pitchFamily="18" charset="0"/>
              </a:rPr>
              <a:t>: What causes childhood obesity?</a:t>
            </a:r>
          </a:p>
          <a:p>
            <a:pPr lvl="1">
              <a:buNone/>
            </a:pPr>
            <a:r>
              <a:rPr lang="en-US" dirty="0" smtClean="0">
                <a:cs typeface="Times New Roman" pitchFamily="18" charset="0"/>
              </a:rPr>
              <a:t>Is this easy to answer?</a:t>
            </a:r>
          </a:p>
          <a:p>
            <a:pPr lvl="1">
              <a:buNone/>
            </a:pPr>
            <a:r>
              <a:rPr lang="en-US" dirty="0" smtClean="0">
                <a:cs typeface="Times New Roman" pitchFamily="18" charset="0"/>
              </a:rPr>
              <a:t>How do we go about answering this question?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Hypothesis Testing</a:t>
            </a:r>
            <a:endParaRPr lang="en-US" dirty="0">
              <a:cs typeface="Times New Roman" pitchFamily="18" charset="0"/>
            </a:endParaRPr>
          </a:p>
        </p:txBody>
      </p:sp>
      <p:sp>
        <p:nvSpPr>
          <p:cNvPr id="3" name="Content Placeholder 2"/>
          <p:cNvSpPr>
            <a:spLocks noGrp="1"/>
          </p:cNvSpPr>
          <p:nvPr>
            <p:ph idx="1"/>
          </p:nvPr>
        </p:nvSpPr>
        <p:spPr/>
        <p:txBody>
          <a:bodyPr/>
          <a:lstStyle/>
          <a:p>
            <a:pPr marL="533400" indent="-533400"/>
            <a:r>
              <a:rPr lang="en-US" dirty="0" smtClean="0">
                <a:cs typeface="Times New Roman" pitchFamily="18" charset="0"/>
              </a:rPr>
              <a:t>The purpose of a statistical test is to assess the evidence provided by the data against some claim about a parameter.</a:t>
            </a:r>
          </a:p>
          <a:p>
            <a:r>
              <a:rPr lang="en-US" dirty="0" smtClean="0">
                <a:cs typeface="Times New Roman" pitchFamily="18" charset="0"/>
              </a:rPr>
              <a:t>A hypothesis is a claim about the parameter.</a:t>
            </a:r>
          </a:p>
          <a:p>
            <a:r>
              <a:rPr lang="en-US" i="1" dirty="0" smtClean="0">
                <a:cs typeface="Times New Roman" pitchFamily="18" charset="0"/>
              </a:rPr>
              <a:t>Hypotheses are concerned only with the population.</a:t>
            </a:r>
          </a:p>
          <a:p>
            <a:pPr lvl="1">
              <a:buNone/>
            </a:pPr>
            <a:r>
              <a:rPr lang="en-US" dirty="0" smtClean="0">
                <a:cs typeface="Times New Roman" pitchFamily="18" charset="0"/>
              </a:rPr>
              <a:t>Null hypothesis</a:t>
            </a:r>
          </a:p>
          <a:p>
            <a:pPr lvl="1">
              <a:buNone/>
            </a:pPr>
            <a:r>
              <a:rPr lang="en-US" dirty="0" smtClean="0">
                <a:cs typeface="Times New Roman" pitchFamily="18" charset="0"/>
              </a:rPr>
              <a:t>Research  hypothesis</a:t>
            </a:r>
          </a:p>
          <a:p>
            <a:pPr lvl="1"/>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1143000"/>
          </a:xfrm>
        </p:spPr>
        <p:txBody>
          <a:bodyPr/>
          <a:lstStyle/>
          <a:p>
            <a:pPr algn="l"/>
            <a:r>
              <a:rPr lang="en-US" dirty="0">
                <a:cs typeface="Times New Roman" pitchFamily="18" charset="0"/>
              </a:rPr>
              <a:t>Null </a:t>
            </a:r>
            <a:r>
              <a:rPr lang="en-US" dirty="0" smtClean="0">
                <a:cs typeface="Times New Roman" pitchFamily="18" charset="0"/>
              </a:rPr>
              <a:t>Hypothesis (H</a:t>
            </a:r>
            <a:r>
              <a:rPr lang="en-US" baseline="-25000" dirty="0" smtClean="0">
                <a:cs typeface="Times New Roman" pitchFamily="18" charset="0"/>
              </a:rPr>
              <a:t>0</a:t>
            </a:r>
            <a:r>
              <a:rPr lang="en-US" dirty="0" smtClean="0">
                <a:cs typeface="Times New Roman" pitchFamily="18" charset="0"/>
              </a:rPr>
              <a:t>)</a:t>
            </a:r>
            <a:endParaRPr lang="en-US" dirty="0">
              <a:cs typeface="Times New Roman" pitchFamily="18" charset="0"/>
            </a:endParaRPr>
          </a:p>
        </p:txBody>
      </p:sp>
      <p:sp>
        <p:nvSpPr>
          <p:cNvPr id="13315" name="Rectangle 3"/>
          <p:cNvSpPr>
            <a:spLocks noGrp="1" noChangeArrowheads="1"/>
          </p:cNvSpPr>
          <p:nvPr>
            <p:ph type="body" idx="1"/>
          </p:nvPr>
        </p:nvSpPr>
        <p:spPr>
          <a:xfrm>
            <a:off x="609600" y="1676400"/>
            <a:ext cx="7848600" cy="4953000"/>
          </a:xfrm>
        </p:spPr>
        <p:txBody>
          <a:bodyPr>
            <a:normAutofit/>
          </a:bodyPr>
          <a:lstStyle/>
          <a:p>
            <a:pPr>
              <a:lnSpc>
                <a:spcPct val="90000"/>
              </a:lnSpc>
            </a:pPr>
            <a:r>
              <a:rPr lang="en-US" sz="2800" i="1" dirty="0">
                <a:cs typeface="Times New Roman" pitchFamily="18" charset="0"/>
              </a:rPr>
              <a:t>A statistical </a:t>
            </a:r>
            <a:r>
              <a:rPr lang="en-US" sz="2800" i="1" dirty="0" smtClean="0">
                <a:cs typeface="Times New Roman" pitchFamily="18" charset="0"/>
              </a:rPr>
              <a:t>test </a:t>
            </a:r>
            <a:r>
              <a:rPr lang="en-US" sz="2800" i="1" dirty="0">
                <a:cs typeface="Times New Roman" pitchFamily="18" charset="0"/>
              </a:rPr>
              <a:t>begins by supposing that the effect we want is not present.</a:t>
            </a:r>
          </a:p>
          <a:p>
            <a:pPr lvl="1">
              <a:lnSpc>
                <a:spcPct val="90000"/>
              </a:lnSpc>
              <a:buNone/>
            </a:pPr>
            <a:r>
              <a:rPr lang="en-US" sz="2400" dirty="0" smtClean="0">
                <a:cs typeface="Times New Roman" pitchFamily="18" charset="0"/>
              </a:rPr>
              <a:t>Goal of the study is to find evidence </a:t>
            </a:r>
            <a:r>
              <a:rPr lang="en-US" sz="2400" dirty="0">
                <a:cs typeface="Times New Roman" pitchFamily="18" charset="0"/>
              </a:rPr>
              <a:t>against this </a:t>
            </a:r>
            <a:r>
              <a:rPr lang="en-US" sz="2400" dirty="0" smtClean="0">
                <a:cs typeface="Times New Roman" pitchFamily="18" charset="0"/>
              </a:rPr>
              <a:t>claim.</a:t>
            </a:r>
            <a:endParaRPr lang="en-US" sz="2400" dirty="0">
              <a:cs typeface="Times New Roman" pitchFamily="18" charset="0"/>
            </a:endParaRPr>
          </a:p>
          <a:p>
            <a:pPr>
              <a:lnSpc>
                <a:spcPct val="90000"/>
              </a:lnSpc>
            </a:pPr>
            <a:r>
              <a:rPr lang="en-US" sz="2800" i="1" dirty="0">
                <a:cs typeface="Times New Roman" pitchFamily="18" charset="0"/>
              </a:rPr>
              <a:t>The claim that we are trying to find evidence against is called the </a:t>
            </a:r>
            <a:r>
              <a:rPr lang="en-US" sz="2800" b="1" i="1" dirty="0">
                <a:solidFill>
                  <a:srgbClr val="0000FF"/>
                </a:solidFill>
                <a:cs typeface="Times New Roman" pitchFamily="18" charset="0"/>
              </a:rPr>
              <a:t>null </a:t>
            </a:r>
            <a:r>
              <a:rPr lang="en-US" sz="2800" b="1" i="1" dirty="0" smtClean="0">
                <a:solidFill>
                  <a:srgbClr val="0000FF"/>
                </a:solidFill>
                <a:cs typeface="Times New Roman" pitchFamily="18" charset="0"/>
              </a:rPr>
              <a:t>hypothesis.</a:t>
            </a:r>
            <a:endParaRPr lang="en-US" sz="2800" b="1" i="1" dirty="0">
              <a:solidFill>
                <a:srgbClr val="0000FF"/>
              </a:solidFill>
              <a:cs typeface="Times New Roman" pitchFamily="18" charset="0"/>
            </a:endParaRPr>
          </a:p>
          <a:p>
            <a:pPr lvl="1">
              <a:lnSpc>
                <a:spcPct val="90000"/>
              </a:lnSpc>
              <a:buNone/>
            </a:pPr>
            <a:r>
              <a:rPr lang="en-US" sz="2400" dirty="0" smtClean="0">
                <a:cs typeface="Times New Roman" pitchFamily="18" charset="0"/>
              </a:rPr>
              <a:t>No </a:t>
            </a:r>
            <a:r>
              <a:rPr lang="en-US" sz="2400" dirty="0">
                <a:cs typeface="Times New Roman" pitchFamily="18" charset="0"/>
              </a:rPr>
              <a:t>effect</a:t>
            </a:r>
          </a:p>
          <a:p>
            <a:pPr lvl="1">
              <a:lnSpc>
                <a:spcPct val="90000"/>
              </a:lnSpc>
              <a:buNone/>
            </a:pPr>
            <a:r>
              <a:rPr lang="en-US" sz="2400" dirty="0">
                <a:cs typeface="Times New Roman" pitchFamily="18" charset="0"/>
              </a:rPr>
              <a:t>No difference</a:t>
            </a:r>
          </a:p>
          <a:p>
            <a:pPr lvl="1">
              <a:lnSpc>
                <a:spcPct val="90000"/>
              </a:lnSpc>
              <a:buNone/>
            </a:pPr>
            <a:r>
              <a:rPr lang="en-US" sz="2400" dirty="0">
                <a:cs typeface="Times New Roman" pitchFamily="18" charset="0"/>
              </a:rPr>
              <a:t>Status quo</a:t>
            </a:r>
          </a:p>
          <a:p>
            <a:pPr>
              <a:lnSpc>
                <a:spcPct val="90000"/>
              </a:lnSpc>
            </a:pPr>
            <a:r>
              <a:rPr lang="en-US" sz="2800" dirty="0">
                <a:cs typeface="Times New Roman" pitchFamily="18" charset="0"/>
              </a:rPr>
              <a:t>We want to assess the strength of the evidence against the null </a:t>
            </a:r>
            <a:r>
              <a:rPr lang="en-US" sz="2800" dirty="0" smtClean="0">
                <a:cs typeface="Times New Roman" pitchFamily="18" charset="0"/>
              </a:rPr>
              <a:t>hypothesis.</a:t>
            </a:r>
            <a:endParaRPr lang="en-US" sz="2800" dirty="0">
              <a:cs typeface="Times New Roman" pitchFamily="18" charset="0"/>
            </a:endParaRPr>
          </a:p>
        </p:txBody>
      </p:sp>
      <p:sp>
        <p:nvSpPr>
          <p:cNvPr id="13317" name="Text Box 5"/>
          <p:cNvSpPr txBox="1">
            <a:spLocks noChangeArrowheads="1"/>
          </p:cNvSpPr>
          <p:nvPr/>
        </p:nvSpPr>
        <p:spPr bwMode="auto">
          <a:xfrm>
            <a:off x="3733800" y="5029200"/>
            <a:ext cx="2133600"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1000">
                                          <p:stCondLst>
                                            <p:cond delay="0"/>
                                          </p:stCondLst>
                                        </p:cTn>
                                        <p:tgtEl>
                                          <p:spTgt spid="1331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1000">
                                          <p:stCondLst>
                                            <p:cond delay="0"/>
                                          </p:stCondLst>
                                        </p:cTn>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fade">
                                      <p:cBhvr>
                                        <p:cTn id="22" dur="1000">
                                          <p:stCondLst>
                                            <p:cond delay="0"/>
                                          </p:stCondLst>
                                        </p:cTn>
                                        <p:tgtEl>
                                          <p:spTgt spid="1331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Effect transition="in" filter="fade">
                                      <p:cBhvr>
                                        <p:cTn id="25" dur="1000">
                                          <p:stCondLst>
                                            <p:cond delay="0"/>
                                          </p:stCondLst>
                                        </p:cTn>
                                        <p:tgtEl>
                                          <p:spTgt spid="1331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1000">
                                          <p:stCondLst>
                                            <p:cond delay="0"/>
                                          </p:stCondLst>
                                        </p:cTn>
                                        <p:tgtEl>
                                          <p:spTgt spid="1331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Effect transition="in" filter="fade">
                                      <p:cBhvr>
                                        <p:cTn id="31" dur="1000">
                                          <p:stCondLst>
                                            <p:cond delay="0"/>
                                          </p:stCondLst>
                                        </p:cTn>
                                        <p:tgtEl>
                                          <p:spTgt spid="1331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315">
                                            <p:txEl>
                                              <p:pRg st="6" end="6"/>
                                            </p:txEl>
                                          </p:spTgt>
                                        </p:tgtEl>
                                        <p:attrNameLst>
                                          <p:attrName>style.visibility</p:attrName>
                                        </p:attrNameLst>
                                      </p:cBhvr>
                                      <p:to>
                                        <p:strVal val="visible"/>
                                      </p:to>
                                    </p:set>
                                    <p:animEffect transition="in" filter="fade">
                                      <p:cBhvr>
                                        <p:cTn id="36" dur="1000">
                                          <p:stCondLst>
                                            <p:cond delay="0"/>
                                          </p:stCondLst>
                                        </p:cTn>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cs typeface="Times New Roman" pitchFamily="18" charset="0"/>
              </a:rPr>
              <a:t>Research Hypothesis </a:t>
            </a:r>
            <a:r>
              <a:rPr lang="en-US" dirty="0">
                <a:cs typeface="Times New Roman" pitchFamily="18" charset="0"/>
              </a:rPr>
              <a:t>(</a:t>
            </a:r>
            <a:r>
              <a:rPr lang="en-US" dirty="0" smtClean="0">
                <a:cs typeface="Times New Roman" pitchFamily="18" charset="0"/>
              </a:rPr>
              <a:t>H</a:t>
            </a:r>
            <a:r>
              <a:rPr lang="en-US" baseline="-25000" dirty="0" smtClean="0">
                <a:cs typeface="Times New Roman" pitchFamily="18" charset="0"/>
              </a:rPr>
              <a:t>1</a:t>
            </a:r>
            <a:r>
              <a:rPr lang="en-US" dirty="0" smtClean="0">
                <a:cs typeface="Times New Roman" pitchFamily="18" charset="0"/>
              </a:rPr>
              <a:t>)</a:t>
            </a:r>
            <a:endParaRPr lang="en-US" dirty="0">
              <a:cs typeface="Times New Roman" pitchFamily="18" charset="0"/>
            </a:endParaRPr>
          </a:p>
        </p:txBody>
      </p:sp>
      <p:sp>
        <p:nvSpPr>
          <p:cNvPr id="14339" name="Rectangle 3"/>
          <p:cNvSpPr>
            <a:spLocks noGrp="1" noChangeArrowheads="1"/>
          </p:cNvSpPr>
          <p:nvPr>
            <p:ph idx="1"/>
          </p:nvPr>
        </p:nvSpPr>
        <p:spPr/>
        <p:txBody>
          <a:bodyPr/>
          <a:lstStyle/>
          <a:p>
            <a:r>
              <a:rPr lang="en-US" sz="2800" dirty="0">
                <a:cs typeface="Times New Roman" pitchFamily="18" charset="0"/>
              </a:rPr>
              <a:t>The statement we hope or suspect is true is called the </a:t>
            </a:r>
            <a:r>
              <a:rPr lang="en-US" sz="2800" i="1" dirty="0" smtClean="0">
                <a:solidFill>
                  <a:srgbClr val="6600CC"/>
                </a:solidFill>
                <a:cs typeface="Times New Roman" pitchFamily="18" charset="0"/>
              </a:rPr>
              <a:t>research hypothesis.</a:t>
            </a:r>
            <a:endParaRPr lang="en-US" sz="2800" dirty="0" smtClean="0">
              <a:solidFill>
                <a:srgbClr val="6600CC"/>
              </a:solidFill>
              <a:cs typeface="Times New Roman" pitchFamily="18" charset="0"/>
            </a:endParaRPr>
          </a:p>
          <a:p>
            <a:r>
              <a:rPr lang="en-US" sz="2800" dirty="0" smtClean="0">
                <a:cs typeface="Times New Roman" pitchFamily="18" charset="0"/>
              </a:rPr>
              <a:t>If there is enough evidence, we can reject the null hypothesis in support of the research hypothesis.</a:t>
            </a:r>
            <a:endParaRPr lang="en-US" sz="2800" dirty="0">
              <a:cs typeface="Times New Roman" pitchFamily="18" charset="0"/>
            </a:endParaRPr>
          </a:p>
          <a:p>
            <a:pPr>
              <a:buFontTx/>
              <a:buNone/>
            </a:pPr>
            <a:endParaRPr lang="en-US" sz="4800"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1000">
                                          <p:stCondLst>
                                            <p:cond delay="0"/>
                                          </p:stCondLst>
                                        </p:cTn>
                                        <p:tgtEl>
                                          <p:spTgt spid="1433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Effect transition="in" filter="fade">
                                      <p:cBhvr>
                                        <p:cTn id="19" dur="1000">
                                          <p:stCondLst>
                                            <p:cond delay="0"/>
                                          </p:stCondLst>
                                        </p:cTn>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effectLst>
                  <a:outerShdw blurRad="38100" dist="38100" dir="2700000" algn="tl">
                    <a:srgbClr val="000000">
                      <a:alpha val="43137"/>
                    </a:srgbClr>
                  </a:outerShdw>
                </a:effectLst>
                <a:cs typeface="Times New Roman" pitchFamily="18" charset="0"/>
              </a:rPr>
              <a:t>Hypothesis Testing</a:t>
            </a:r>
            <a:endParaRPr lang="en-US"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381000" y="1066800"/>
            <a:ext cx="8763000" cy="4525963"/>
          </a:xfrm>
        </p:spPr>
        <p:txBody>
          <a:bodyPr/>
          <a:lstStyle/>
          <a:p>
            <a:r>
              <a:rPr lang="en-US" i="1" dirty="0" smtClean="0">
                <a:cs typeface="Times New Roman" pitchFamily="18" charset="0"/>
              </a:rPr>
              <a:t>We assume that the null hypothesis is true.</a:t>
            </a:r>
          </a:p>
          <a:p>
            <a:pPr lvl="1">
              <a:buNone/>
            </a:pPr>
            <a:r>
              <a:rPr lang="en-US" dirty="0" smtClean="0">
                <a:cs typeface="Times New Roman" pitchFamily="18" charset="0"/>
              </a:rPr>
              <a:t>It usually means we are assuming that some guess of the parameter (null parameter) is the true parameter.</a:t>
            </a:r>
          </a:p>
          <a:p>
            <a:pPr lvl="1">
              <a:buNone/>
            </a:pPr>
            <a:r>
              <a:rPr lang="en-US" dirty="0" smtClean="0">
                <a:cs typeface="Times New Roman" pitchFamily="18" charset="0"/>
              </a:rPr>
              <a:t>The sampling distribution is centered at the null parameter.</a:t>
            </a:r>
          </a:p>
          <a:p>
            <a:pPr lvl="1">
              <a:buNone/>
            </a:pPr>
            <a:endParaRPr lang="en-US" dirty="0">
              <a:cs typeface="Times New Roman" pitchFamily="18" charset="0"/>
            </a:endParaRPr>
          </a:p>
        </p:txBody>
      </p:sp>
      <p:pic>
        <p:nvPicPr>
          <p:cNvPr id="737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3048000"/>
            <a:ext cx="5350310" cy="3058782"/>
          </a:xfrm>
          <a:prstGeom prst="rect">
            <a:avLst/>
          </a:prstGeom>
          <a:solidFill>
            <a:schemeClr val="bg1"/>
          </a:solid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Hypothesis Testing</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If the statistic we observed is far enough away from the null parameter, then that is evidence against the null hypothesis.</a:t>
            </a:r>
            <a:endParaRPr lang="en-US" dirty="0">
              <a:cs typeface="Times New Roman" pitchFamily="18" charset="0"/>
            </a:endParaRPr>
          </a:p>
        </p:txBody>
      </p:sp>
      <p:pic>
        <p:nvPicPr>
          <p:cNvPr id="747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0924" y="3124200"/>
            <a:ext cx="4722152" cy="2990933"/>
          </a:xfrm>
          <a:prstGeom prst="rect">
            <a:avLst/>
          </a:prstGeom>
          <a:solidFill>
            <a:schemeClr val="bg1"/>
          </a:solid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How far away do you need to be?</a:t>
            </a:r>
            <a:endParaRPr lang="en-US" dirty="0">
              <a:cs typeface="Times New Roman" pitchFamily="18" charset="0"/>
            </a:endParaRPr>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cs typeface="Times New Roman" pitchFamily="18" charset="0"/>
              </a:rPr>
              <a:t>A </a:t>
            </a:r>
            <a:r>
              <a:rPr lang="en-US" i="1" dirty="0" smtClean="0">
                <a:cs typeface="Times New Roman" pitchFamily="18" charset="0"/>
              </a:rPr>
              <a:t>p</a:t>
            </a:r>
            <a:r>
              <a:rPr lang="en-US" dirty="0" smtClean="0">
                <a:cs typeface="Times New Roman" pitchFamily="18" charset="0"/>
              </a:rPr>
              <a:t>-value is defined as the probability of getting a statistic more extreme than what you observed.</a:t>
            </a:r>
          </a:p>
          <a:p>
            <a:pPr>
              <a:lnSpc>
                <a:spcPct val="90000"/>
              </a:lnSpc>
            </a:pPr>
            <a:r>
              <a:rPr lang="en-US" dirty="0" smtClean="0">
                <a:cs typeface="Times New Roman" pitchFamily="18" charset="0"/>
              </a:rPr>
              <a:t>A </a:t>
            </a:r>
            <a:r>
              <a:rPr lang="en-US" i="1" dirty="0" smtClean="0">
                <a:cs typeface="Times New Roman" pitchFamily="18" charset="0"/>
              </a:rPr>
              <a:t>p</a:t>
            </a:r>
            <a:r>
              <a:rPr lang="en-US" dirty="0" smtClean="0">
                <a:cs typeface="Times New Roman" pitchFamily="18" charset="0"/>
              </a:rPr>
              <a:t>-value is the percent of less “expected” statistics.</a:t>
            </a:r>
          </a:p>
          <a:p>
            <a:pPr>
              <a:lnSpc>
                <a:spcPct val="90000"/>
              </a:lnSpc>
            </a:pPr>
            <a:r>
              <a:rPr lang="en-US" i="1" dirty="0" smtClean="0">
                <a:cs typeface="Times New Roman" pitchFamily="18" charset="0"/>
              </a:rPr>
              <a:t>If the p-value is small, then there is an evidence that the null hypothesis may not be true.</a:t>
            </a:r>
          </a:p>
          <a:p>
            <a:pPr lvl="1">
              <a:lnSpc>
                <a:spcPct val="90000"/>
              </a:lnSpc>
              <a:buNone/>
            </a:pPr>
            <a:r>
              <a:rPr lang="en-US" dirty="0" smtClean="0">
                <a:cs typeface="Times New Roman" pitchFamily="18" charset="0"/>
              </a:rPr>
              <a:t>Generally, a </a:t>
            </a:r>
            <a:r>
              <a:rPr lang="en-US" i="1" dirty="0" smtClean="0">
                <a:cs typeface="Times New Roman" pitchFamily="18" charset="0"/>
              </a:rPr>
              <a:t>p</a:t>
            </a:r>
            <a:r>
              <a:rPr lang="en-US" dirty="0" smtClean="0">
                <a:cs typeface="Times New Roman" pitchFamily="18" charset="0"/>
              </a:rPr>
              <a:t>-value smaller than 5% is considered small.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cs typeface="Times New Roman" pitchFamily="18" charset="0"/>
              </a:rPr>
              <a:t>Why 5%?</a:t>
            </a:r>
            <a:endParaRPr lang="en-US" dirty="0">
              <a:solidFill>
                <a:schemeClr val="tx2">
                  <a:satMod val="130000"/>
                </a:schemeClr>
              </a:solidFill>
              <a:cs typeface="Times New Roman" pitchFamily="18" charset="0"/>
            </a:endParaRPr>
          </a:p>
        </p:txBody>
      </p:sp>
      <p:sp>
        <p:nvSpPr>
          <p:cNvPr id="3" name="Content Placeholder 2"/>
          <p:cNvSpPr>
            <a:spLocks noGrp="1"/>
          </p:cNvSpPr>
          <p:nvPr>
            <p:ph idx="1"/>
          </p:nvPr>
        </p:nvSpPr>
        <p:spPr/>
        <p:txBody>
          <a:bodyPr>
            <a:normAutofit fontScale="92500"/>
          </a:bodyPr>
          <a:lstStyle/>
          <a:p>
            <a:pPr marL="365760" indent="-283464" eaLnBrk="1" fontAlgn="auto" hangingPunct="1">
              <a:spcAft>
                <a:spcPts val="0"/>
              </a:spcAft>
              <a:buFont typeface="Wingdings 2"/>
              <a:buChar char=""/>
              <a:defRPr/>
            </a:pPr>
            <a:r>
              <a:rPr lang="en-US" dirty="0" smtClean="0">
                <a:cs typeface="Times New Roman" pitchFamily="18" charset="0"/>
              </a:rPr>
              <a:t>The “small enough” cutoff is called the significance level.</a:t>
            </a:r>
          </a:p>
          <a:p>
            <a:pPr marL="365760" indent="-283464" eaLnBrk="1" fontAlgn="auto" hangingPunct="1">
              <a:spcAft>
                <a:spcPts val="0"/>
              </a:spcAft>
              <a:buFont typeface="Wingdings 2"/>
              <a:buChar char=""/>
              <a:defRPr/>
            </a:pPr>
            <a:r>
              <a:rPr lang="en-US" i="1" dirty="0" smtClean="0">
                <a:cs typeface="Times New Roman" pitchFamily="18" charset="0"/>
              </a:rPr>
              <a:t>Common significance levels are</a:t>
            </a:r>
          </a:p>
          <a:p>
            <a:pPr marL="640080" lvl="1" indent="-237744" eaLnBrk="1" fontAlgn="auto" hangingPunct="1">
              <a:spcAft>
                <a:spcPts val="0"/>
              </a:spcAft>
              <a:buNone/>
              <a:defRPr/>
            </a:pPr>
            <a:r>
              <a:rPr lang="en-US" dirty="0" smtClean="0">
                <a:cs typeface="Times New Roman" pitchFamily="18" charset="0"/>
              </a:rPr>
              <a:t>0.001 </a:t>
            </a:r>
          </a:p>
          <a:p>
            <a:pPr marL="640080" lvl="1" indent="-237744" eaLnBrk="1" fontAlgn="auto" hangingPunct="1">
              <a:spcAft>
                <a:spcPts val="0"/>
              </a:spcAft>
              <a:buNone/>
              <a:defRPr/>
            </a:pPr>
            <a:r>
              <a:rPr lang="en-US" dirty="0" smtClean="0">
                <a:cs typeface="Times New Roman" pitchFamily="18" charset="0"/>
              </a:rPr>
              <a:t>0.01</a:t>
            </a:r>
          </a:p>
          <a:p>
            <a:pPr marL="640080" lvl="1" indent="-237744" eaLnBrk="1" fontAlgn="auto" hangingPunct="1">
              <a:spcAft>
                <a:spcPts val="0"/>
              </a:spcAft>
              <a:buNone/>
              <a:defRPr/>
            </a:pPr>
            <a:r>
              <a:rPr lang="en-US" dirty="0" smtClean="0">
                <a:solidFill>
                  <a:srgbClr val="0000FF"/>
                </a:solidFill>
                <a:cs typeface="Times New Roman" pitchFamily="18" charset="0"/>
              </a:rPr>
              <a:t>0.05</a:t>
            </a:r>
          </a:p>
          <a:p>
            <a:pPr marL="640080" lvl="1" indent="-237744" eaLnBrk="1" fontAlgn="auto" hangingPunct="1">
              <a:spcAft>
                <a:spcPts val="0"/>
              </a:spcAft>
              <a:buNone/>
              <a:defRPr/>
            </a:pPr>
            <a:r>
              <a:rPr lang="en-US" dirty="0" smtClean="0">
                <a:cs typeface="Times New Roman" pitchFamily="18" charset="0"/>
              </a:rPr>
              <a:t>0.1</a:t>
            </a:r>
          </a:p>
          <a:p>
            <a:pPr marL="365760" indent="-283464" eaLnBrk="1" fontAlgn="auto" hangingPunct="1">
              <a:spcAft>
                <a:spcPts val="0"/>
              </a:spcAft>
              <a:buFont typeface="Wingdings 2"/>
              <a:buChar char=""/>
              <a:defRPr/>
            </a:pPr>
            <a:r>
              <a:rPr lang="en-US" dirty="0" smtClean="0">
                <a:cs typeface="Times New Roman" pitchFamily="18" charset="0"/>
              </a:rPr>
              <a:t>You want the cutoff to be small enough so that you do not incorrectly reject the null hypothesis.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New Roman" pitchFamily="18" charset="0"/>
              </a:rPr>
              <a:t>Errors and Power</a:t>
            </a:r>
            <a:endParaRPr lang="en-US" dirty="0">
              <a:latin typeface="+mn-lt"/>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i="1" dirty="0" smtClean="0">
                <a:cs typeface="Times New Roman" pitchFamily="18" charset="0"/>
              </a:rPr>
              <a:t>There are two types of errors that can be made when performing hypothesis tests.</a:t>
            </a:r>
          </a:p>
          <a:p>
            <a:pPr>
              <a:buNone/>
            </a:pPr>
            <a:r>
              <a:rPr lang="en-US" i="1" dirty="0" smtClean="0">
                <a:cs typeface="Times New Roman" pitchFamily="18" charset="0"/>
              </a:rPr>
              <a:t>		</a:t>
            </a:r>
            <a:r>
              <a:rPr lang="en-US" dirty="0" smtClean="0">
                <a:cs typeface="Times New Roman" pitchFamily="18" charset="0"/>
              </a:rPr>
              <a:t>Type 1</a:t>
            </a:r>
          </a:p>
          <a:p>
            <a:pPr lvl="1">
              <a:buFont typeface="Arial" pitchFamily="34" charset="0"/>
              <a:buChar char="•"/>
            </a:pPr>
            <a:r>
              <a:rPr lang="en-US" dirty="0" smtClean="0">
                <a:cs typeface="Times New Roman" pitchFamily="18" charset="0"/>
              </a:rPr>
              <a:t>Rejecting the null hypothesis when you should not</a:t>
            </a:r>
          </a:p>
          <a:p>
            <a:pPr lvl="1">
              <a:buNone/>
            </a:pPr>
            <a:r>
              <a:rPr lang="en-US" i="1" dirty="0" smtClean="0">
                <a:cs typeface="Times New Roman" pitchFamily="18" charset="0"/>
              </a:rPr>
              <a:t>	</a:t>
            </a:r>
            <a:r>
              <a:rPr lang="en-US" dirty="0" smtClean="0">
                <a:cs typeface="Times New Roman" pitchFamily="18" charset="0"/>
              </a:rPr>
              <a:t>Type 2</a:t>
            </a:r>
          </a:p>
          <a:p>
            <a:pPr lvl="1">
              <a:buFont typeface="Arial" pitchFamily="34" charset="0"/>
              <a:buChar char="•"/>
            </a:pPr>
            <a:r>
              <a:rPr lang="en-US" dirty="0" smtClean="0">
                <a:cs typeface="Times New Roman" pitchFamily="18" charset="0"/>
              </a:rPr>
              <a:t>Not rejecting the null hypothesis when you should</a:t>
            </a:r>
          </a:p>
          <a:p>
            <a:r>
              <a:rPr lang="en-US" dirty="0" smtClean="0">
                <a:cs typeface="Times New Roman" pitchFamily="18" charset="0"/>
              </a:rPr>
              <a:t>Ideally, you want to have a good chance of rejecting the null hypothesis when you should (power).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905000" y="1066800"/>
            <a:ext cx="5334000" cy="4724400"/>
          </a:xfrm>
          <a:prstGeom prst="flowChart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titled-1 copy.jpg"/>
          <p:cNvPicPr>
            <a:picLocks noChangeAspect="1"/>
          </p:cNvPicPr>
          <p:nvPr/>
        </p:nvPicPr>
        <p:blipFill>
          <a:blip r:embed="rId3" cstate="print"/>
          <a:stretch>
            <a:fillRect/>
          </a:stretch>
        </p:blipFill>
        <p:spPr>
          <a:xfrm>
            <a:off x="1924916" y="1083932"/>
            <a:ext cx="5294168" cy="469013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Biostatistics Terms</a:t>
            </a:r>
            <a:endParaRPr lang="en-US" dirty="0">
              <a:cs typeface="Times New Roman" pitchFamily="18" charset="0"/>
            </a:endParaRPr>
          </a:p>
        </p:txBody>
      </p:sp>
      <p:sp>
        <p:nvSpPr>
          <p:cNvPr id="3" name="Content Placeholder 2"/>
          <p:cNvSpPr>
            <a:spLocks noGrp="1"/>
          </p:cNvSpPr>
          <p:nvPr>
            <p:ph idx="1"/>
          </p:nvPr>
        </p:nvSpPr>
        <p:spPr/>
        <p:txBody>
          <a:bodyPr/>
          <a:lstStyle/>
          <a:p>
            <a:r>
              <a:rPr lang="en-US" i="1" dirty="0" smtClean="0">
                <a:cs typeface="Times New Roman" pitchFamily="18" charset="0"/>
              </a:rPr>
              <a:t>Hypotheses</a:t>
            </a:r>
            <a:r>
              <a:rPr lang="en-US" dirty="0" smtClean="0">
                <a:cs typeface="Times New Roman" pitchFamily="18" charset="0"/>
              </a:rPr>
              <a:t>: Translating research questions into testable statements.</a:t>
            </a:r>
          </a:p>
          <a:p>
            <a:r>
              <a:rPr lang="en-US" i="1" dirty="0" smtClean="0">
                <a:cs typeface="Times New Roman" pitchFamily="18" charset="0"/>
              </a:rPr>
              <a:t>Data</a:t>
            </a:r>
            <a:r>
              <a:rPr lang="en-US" dirty="0" smtClean="0">
                <a:cs typeface="Times New Roman" pitchFamily="18" charset="0"/>
              </a:rPr>
              <a:t>: Information that is collected to provide evidence for/against the hypotheses.</a:t>
            </a:r>
          </a:p>
          <a:p>
            <a:r>
              <a:rPr lang="en-US" i="1" dirty="0" smtClean="0">
                <a:cs typeface="Times New Roman" pitchFamily="18" charset="0"/>
              </a:rPr>
              <a:t>Inference</a:t>
            </a:r>
            <a:r>
              <a:rPr lang="en-US" dirty="0" smtClean="0">
                <a:cs typeface="Times New Roman" pitchFamily="18" charset="0"/>
              </a:rPr>
              <a:t>: Conclusions that are made about the hypotheses using the data. Is there enough evidence to support/reject claims?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lvl="0"/>
            <a:r>
              <a:rPr lang="en-US" dirty="0">
                <a:cs typeface="Times New Roman" pitchFamily="18" charset="0"/>
              </a:rPr>
              <a:t>How do I get the subjects?</a:t>
            </a:r>
          </a:p>
          <a:p>
            <a:pPr lvl="0"/>
            <a:r>
              <a:rPr lang="en-US" dirty="0" smtClean="0">
                <a:cs typeface="Times New Roman" pitchFamily="18" charset="0"/>
              </a:rPr>
              <a:t>What </a:t>
            </a:r>
            <a:r>
              <a:rPr lang="en-US" dirty="0">
                <a:cs typeface="Times New Roman" pitchFamily="18" charset="0"/>
              </a:rPr>
              <a:t>variables do I measure</a:t>
            </a:r>
            <a:r>
              <a:rPr lang="en-US" dirty="0" smtClean="0">
                <a:cs typeface="Times New Roman" pitchFamily="18" charset="0"/>
              </a:rPr>
              <a:t>?</a:t>
            </a:r>
            <a:endParaRPr lang="en-US" dirty="0">
              <a:cs typeface="Times New Roman" pitchFamily="18" charset="0"/>
            </a:endParaRPr>
          </a:p>
          <a:p>
            <a:pPr lvl="0"/>
            <a:r>
              <a:rPr lang="en-US" dirty="0">
                <a:cs typeface="Times New Roman" pitchFamily="18" charset="0"/>
              </a:rPr>
              <a:t>How do I describe the data?</a:t>
            </a:r>
          </a:p>
          <a:p>
            <a:pPr lvl="0"/>
            <a:r>
              <a:rPr lang="en-US" dirty="0" smtClean="0">
                <a:cs typeface="Times New Roman" pitchFamily="18" charset="0"/>
              </a:rPr>
              <a:t>How </a:t>
            </a:r>
            <a:r>
              <a:rPr lang="en-US" dirty="0">
                <a:cs typeface="Times New Roman" pitchFamily="18" charset="0"/>
              </a:rPr>
              <a:t>do I estimate the parameter?</a:t>
            </a:r>
          </a:p>
          <a:p>
            <a:endParaRPr lang="en-US" dirty="0">
              <a:cs typeface="Times New Roman" pitchFamily="18" charset="0"/>
            </a:endParaRPr>
          </a:p>
          <a:p>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Health Application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cs typeface="Times New Roman" pitchFamily="18" charset="0"/>
              </a:rPr>
              <a:t>A study is conducted to better understand childhood obesity.</a:t>
            </a:r>
          </a:p>
          <a:p>
            <a:r>
              <a:rPr lang="en-US" dirty="0">
                <a:cs typeface="Times New Roman" pitchFamily="18" charset="0"/>
              </a:rPr>
              <a:t>Children between the ages of 6 and 10 who attend public schools are given questionnaires </a:t>
            </a:r>
            <a:r>
              <a:rPr lang="en-US" dirty="0" smtClean="0">
                <a:cs typeface="Times New Roman" pitchFamily="18" charset="0"/>
              </a:rPr>
              <a:t>and clinical exams. </a:t>
            </a:r>
          </a:p>
          <a:p>
            <a:r>
              <a:rPr lang="en-US" i="1" dirty="0" smtClean="0">
                <a:cs typeface="Times New Roman" pitchFamily="18" charset="0"/>
              </a:rPr>
              <a:t>Questionnaire</a:t>
            </a:r>
            <a:r>
              <a:rPr lang="en-US" dirty="0" smtClean="0">
                <a:cs typeface="Times New Roman" pitchFamily="18" charset="0"/>
              </a:rPr>
              <a:t>: Participation </a:t>
            </a:r>
            <a:r>
              <a:rPr lang="en-US" dirty="0">
                <a:cs typeface="Times New Roman" pitchFamily="18" charset="0"/>
              </a:rPr>
              <a:t>in school lunch programs, </a:t>
            </a:r>
            <a:r>
              <a:rPr lang="en-US" dirty="0" smtClean="0">
                <a:cs typeface="Times New Roman" pitchFamily="18" charset="0"/>
              </a:rPr>
              <a:t>activity </a:t>
            </a:r>
            <a:r>
              <a:rPr lang="en-US" dirty="0">
                <a:cs typeface="Times New Roman" pitchFamily="18" charset="0"/>
              </a:rPr>
              <a:t>level, </a:t>
            </a:r>
            <a:r>
              <a:rPr lang="en-US" dirty="0" smtClean="0">
                <a:cs typeface="Times New Roman" pitchFamily="18" charset="0"/>
              </a:rPr>
              <a:t>the </a:t>
            </a:r>
            <a:r>
              <a:rPr lang="en-US" dirty="0">
                <a:cs typeface="Times New Roman" pitchFamily="18" charset="0"/>
              </a:rPr>
              <a:t>amount of television </a:t>
            </a:r>
            <a:r>
              <a:rPr lang="en-US" dirty="0" smtClean="0">
                <a:cs typeface="Times New Roman" pitchFamily="18" charset="0"/>
              </a:rPr>
              <a:t>watched, </a:t>
            </a:r>
            <a:r>
              <a:rPr lang="en-US" dirty="0">
                <a:cs typeface="Times New Roman" pitchFamily="18" charset="0"/>
              </a:rPr>
              <a:t>and video games </a:t>
            </a:r>
            <a:r>
              <a:rPr lang="en-US" dirty="0" smtClean="0">
                <a:cs typeface="Times New Roman" pitchFamily="18" charset="0"/>
              </a:rPr>
              <a:t>played.</a:t>
            </a:r>
          </a:p>
          <a:p>
            <a:r>
              <a:rPr lang="en-US" i="1" dirty="0" smtClean="0">
                <a:cs typeface="Times New Roman" pitchFamily="18" charset="0"/>
              </a:rPr>
              <a:t>Clinical exam</a:t>
            </a:r>
            <a:r>
              <a:rPr lang="en-US" dirty="0" smtClean="0">
                <a:cs typeface="Times New Roman" pitchFamily="18" charset="0"/>
              </a:rPr>
              <a:t>: Height, weight, and body </a:t>
            </a:r>
            <a:r>
              <a:rPr lang="en-US" dirty="0">
                <a:cs typeface="Times New Roman" pitchFamily="18" charset="0"/>
              </a:rPr>
              <a:t>mass index (BMI</a:t>
            </a:r>
            <a:r>
              <a:rPr lang="en-US" dirty="0" smtClean="0">
                <a:cs typeface="Times New Roman" pitchFamily="18" charset="0"/>
              </a:rPr>
              <a:t>) .</a:t>
            </a:r>
          </a:p>
          <a:p>
            <a:r>
              <a:rPr lang="en-US" dirty="0" smtClean="0">
                <a:cs typeface="Times New Roman" pitchFamily="18" charset="0"/>
              </a:rPr>
              <a:t>A </a:t>
            </a:r>
            <a:r>
              <a:rPr lang="en-US" dirty="0">
                <a:cs typeface="Times New Roman" pitchFamily="18" charset="0"/>
              </a:rPr>
              <a:t>total of 610 children participate in the </a:t>
            </a:r>
            <a:r>
              <a:rPr lang="en-US" dirty="0" smtClean="0">
                <a:cs typeface="Times New Roman" pitchFamily="18" charset="0"/>
              </a:rPr>
              <a:t>study.</a:t>
            </a:r>
            <a:r>
              <a:rPr lang="en-US" i="1" dirty="0" smtClean="0">
                <a:cs typeface="Times New Roman" pitchFamily="18" charset="0"/>
              </a:rPr>
              <a:t>	</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Populations and Samples</a:t>
            </a:r>
            <a:endParaRPr lang="en-US" dirty="0"/>
          </a:p>
        </p:txBody>
      </p:sp>
      <p:sp>
        <p:nvSpPr>
          <p:cNvPr id="5" name="Subtitle 4"/>
          <p:cNvSpPr>
            <a:spLocks noGrp="1"/>
          </p:cNvSpPr>
          <p:nvPr>
            <p:ph type="body" idx="1"/>
          </p:nvPr>
        </p:nvSpPr>
        <p:spPr/>
        <p:txBody>
          <a:bodyPr/>
          <a:lstStyle/>
          <a:p>
            <a:r>
              <a:rPr lang="en-US" dirty="0" smtClean="0"/>
              <a:t>What Subjects to Study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2634</Words>
  <Application>Microsoft Office PowerPoint</Application>
  <PresentationFormat>On-screen Show (4:3)</PresentationFormat>
  <Paragraphs>344</Paragraphs>
  <Slides>58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Symbol</vt:lpstr>
      <vt:lpstr>Times New Roman</vt:lpstr>
      <vt:lpstr>Wingdings 2</vt:lpstr>
      <vt:lpstr>Office Theme</vt:lpstr>
      <vt:lpstr>Bitmap Image</vt:lpstr>
      <vt:lpstr>Chapter 1</vt:lpstr>
      <vt:lpstr>Why do we need biostatistics?</vt:lpstr>
      <vt:lpstr>Why do we need biostatistics?</vt:lpstr>
      <vt:lpstr>Why do we need biostatistics</vt:lpstr>
      <vt:lpstr>Research Questions</vt:lpstr>
      <vt:lpstr>Biostatistics Terms</vt:lpstr>
      <vt:lpstr>Learning Objectives</vt:lpstr>
      <vt:lpstr>Public Health Application</vt:lpstr>
      <vt:lpstr>Populations and Samples</vt:lpstr>
      <vt:lpstr>Who or What?</vt:lpstr>
      <vt:lpstr>Population</vt:lpstr>
      <vt:lpstr>Collecting Data on the Population</vt:lpstr>
      <vt:lpstr>Samples</vt:lpstr>
      <vt:lpstr>Bias in Sample Selection</vt:lpstr>
      <vt:lpstr>Random Chance</vt:lpstr>
      <vt:lpstr>Random Number Tables</vt:lpstr>
      <vt:lpstr>RANDOM NUMBER GENERATOR</vt:lpstr>
      <vt:lpstr>Choosing a Random Sample</vt:lpstr>
      <vt:lpstr>Summary</vt:lpstr>
      <vt:lpstr>Study Designs</vt:lpstr>
      <vt:lpstr>Studying the Subjects</vt:lpstr>
      <vt:lpstr>Three Popular Designs</vt:lpstr>
      <vt:lpstr>Variable Types</vt:lpstr>
      <vt:lpstr>Variable Types</vt:lpstr>
      <vt:lpstr>Numerical Summaries</vt:lpstr>
      <vt:lpstr>Common Numerical Summaries</vt:lpstr>
      <vt:lpstr>Parameters and Statistics</vt:lpstr>
      <vt:lpstr>Notation</vt:lpstr>
      <vt:lpstr>Graphical Summaries</vt:lpstr>
      <vt:lpstr>Distributions</vt:lpstr>
      <vt:lpstr>Distribution of Activity Level</vt:lpstr>
      <vt:lpstr>Common Graphical Summaries</vt:lpstr>
      <vt:lpstr>Distributions</vt:lpstr>
      <vt:lpstr>Normal Distribution</vt:lpstr>
      <vt:lpstr>The Empirical Rule</vt:lpstr>
      <vt:lpstr>Skewed Distributions</vt:lpstr>
      <vt:lpstr>Count Variables</vt:lpstr>
      <vt:lpstr>Percentiles</vt:lpstr>
      <vt:lpstr>Online Calculators Available</vt:lpstr>
      <vt:lpstr>Variability</vt:lpstr>
      <vt:lpstr>Variability Within Subjects and Samples</vt:lpstr>
      <vt:lpstr>Sampling Variability</vt:lpstr>
      <vt:lpstr>Sampling Distributions</vt:lpstr>
      <vt:lpstr>Sampling Distribution for the Mean</vt:lpstr>
      <vt:lpstr>Test Statistics</vt:lpstr>
      <vt:lpstr>Concepts for Statistical Inference</vt:lpstr>
      <vt:lpstr>Estimation</vt:lpstr>
      <vt:lpstr>Confidence Intervals</vt:lpstr>
      <vt:lpstr>Confidence Interval Example</vt:lpstr>
      <vt:lpstr>Hypothesis Testing</vt:lpstr>
      <vt:lpstr>Null Hypothesis (H0)</vt:lpstr>
      <vt:lpstr>Research Hypothesis (H1)</vt:lpstr>
      <vt:lpstr>Hypothesis Testing</vt:lpstr>
      <vt:lpstr>Hypothesis Testing</vt:lpstr>
      <vt:lpstr>How far away do you need to be?</vt:lpstr>
      <vt:lpstr>Why 5%?</vt:lpstr>
      <vt:lpstr>Errors and Power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Heather M Bush</dc:creator>
  <cp:lastModifiedBy>Fares Qeadan</cp:lastModifiedBy>
  <cp:revision>143</cp:revision>
  <dcterms:created xsi:type="dcterms:W3CDTF">2011-03-21T13:31:12Z</dcterms:created>
  <dcterms:modified xsi:type="dcterms:W3CDTF">2015-08-18T01:45:16Z</dcterms:modified>
</cp:coreProperties>
</file>